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4" r:id="rId3"/>
    <p:sldId id="278" r:id="rId4"/>
    <p:sldId id="279" r:id="rId5"/>
    <p:sldId id="268" r:id="rId6"/>
    <p:sldId id="269" r:id="rId7"/>
    <p:sldId id="270" r:id="rId8"/>
    <p:sldId id="271" r:id="rId9"/>
    <p:sldId id="280" r:id="rId10"/>
    <p:sldId id="281" r:id="rId11"/>
    <p:sldId id="266" r:id="rId12"/>
    <p:sldId id="267" r:id="rId13"/>
    <p:sldId id="263"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3300"/>
    <a:srgbClr val="CCFF99"/>
    <a:srgbClr val="339966"/>
    <a:srgbClr val="680023"/>
    <a:srgbClr val="421E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364" autoAdjust="0"/>
  </p:normalViewPr>
  <p:slideViewPr>
    <p:cSldViewPr snapToGrid="0">
      <p:cViewPr varScale="1">
        <p:scale>
          <a:sx n="74" d="100"/>
          <a:sy n="74" d="100"/>
        </p:scale>
        <p:origin x="57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F0C8AC-796E-4E65-9817-2A38595E9CE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099B8D9-53A0-4768-8DB2-FCADA104B5E8}">
      <dgm:prSet phldrT="[Text]"/>
      <dgm:spPr>
        <a:solidFill>
          <a:schemeClr val="accent4">
            <a:lumMod val="75000"/>
          </a:schemeClr>
        </a:solidFill>
      </dgm:spPr>
      <dgm:t>
        <a:bodyPr/>
        <a:lstStyle/>
        <a:p>
          <a:r>
            <a:rPr lang="en-US" dirty="0"/>
            <a:t> </a:t>
          </a:r>
          <a:r>
            <a:rPr lang="en-US" dirty="0" smtClean="0"/>
            <a:t>Micro-finance </a:t>
          </a:r>
          <a:r>
            <a:rPr lang="en-US" dirty="0"/>
            <a:t>is a banking service provided to unemployed or low-income individuals or groups who otherwise would have no other access to financial services. </a:t>
          </a:r>
        </a:p>
      </dgm:t>
    </dgm:pt>
    <dgm:pt modelId="{132F717E-1D9F-4585-8F33-BFFB6C4F4581}" type="parTrans" cxnId="{68CF6911-69A0-466A-8546-424F43E94B2D}">
      <dgm:prSet/>
      <dgm:spPr/>
      <dgm:t>
        <a:bodyPr/>
        <a:lstStyle/>
        <a:p>
          <a:endParaRPr lang="en-US"/>
        </a:p>
      </dgm:t>
    </dgm:pt>
    <dgm:pt modelId="{6CE946AB-1397-45C1-AB5D-9FD1D2A0C58C}" type="sibTrans" cxnId="{68CF6911-69A0-466A-8546-424F43E94B2D}">
      <dgm:prSet/>
      <dgm:spPr/>
      <dgm:t>
        <a:bodyPr/>
        <a:lstStyle/>
        <a:p>
          <a:endParaRPr lang="en-US"/>
        </a:p>
      </dgm:t>
    </dgm:pt>
    <dgm:pt modelId="{0BF1C0C2-5863-43B1-86F4-DE3795E5092F}">
      <dgm:prSet phldrT="[Text]"/>
      <dgm:spPr>
        <a:solidFill>
          <a:schemeClr val="accent4">
            <a:lumMod val="75000"/>
          </a:schemeClr>
        </a:solidFill>
      </dgm:spPr>
      <dgm:t>
        <a:bodyPr/>
        <a:lstStyle/>
        <a:p>
          <a:r>
            <a:rPr lang="en-US" dirty="0" smtClean="0"/>
            <a:t>Micro-finance </a:t>
          </a:r>
          <a:r>
            <a:rPr lang="en-US" dirty="0"/>
            <a:t>allows people to take on reasonable small business loans safely, and in a manner that is consistent with ethical lending practices. </a:t>
          </a:r>
        </a:p>
      </dgm:t>
    </dgm:pt>
    <dgm:pt modelId="{C9ABB5F6-5062-4CE1-8D5E-B89AEDD956AA}" type="parTrans" cxnId="{6276C6A5-46B3-44ED-A4BB-C4D26A0946B0}">
      <dgm:prSet/>
      <dgm:spPr/>
      <dgm:t>
        <a:bodyPr/>
        <a:lstStyle/>
        <a:p>
          <a:endParaRPr lang="en-US"/>
        </a:p>
      </dgm:t>
    </dgm:pt>
    <dgm:pt modelId="{B37F62AB-153B-47A2-8FEA-B51ADDBE2648}" type="sibTrans" cxnId="{6276C6A5-46B3-44ED-A4BB-C4D26A0946B0}">
      <dgm:prSet/>
      <dgm:spPr/>
      <dgm:t>
        <a:bodyPr/>
        <a:lstStyle/>
        <a:p>
          <a:endParaRPr lang="en-US"/>
        </a:p>
      </dgm:t>
    </dgm:pt>
    <dgm:pt modelId="{487D6005-047C-441C-8C5D-30EEED9CB65C}">
      <dgm:prSet/>
      <dgm:spPr>
        <a:solidFill>
          <a:schemeClr val="accent4">
            <a:lumMod val="75000"/>
          </a:schemeClr>
        </a:solidFill>
      </dgm:spPr>
      <dgm:t>
        <a:bodyPr/>
        <a:lstStyle/>
        <a:p>
          <a:r>
            <a:rPr lang="en-US" dirty="0"/>
            <a:t>  The majority of microfinancing operations occur in developing nations, such as Uganda, Indonesia, Serbia, and Honduras.</a:t>
          </a:r>
        </a:p>
      </dgm:t>
    </dgm:pt>
    <dgm:pt modelId="{A2463B21-3513-4D62-A00D-3AE8B506418E}" type="parTrans" cxnId="{D6575E7B-DB0A-450E-AE40-EA09125EDDCB}">
      <dgm:prSet/>
      <dgm:spPr/>
      <dgm:t>
        <a:bodyPr/>
        <a:lstStyle/>
        <a:p>
          <a:endParaRPr lang="en-US"/>
        </a:p>
      </dgm:t>
    </dgm:pt>
    <dgm:pt modelId="{DA3E3A6A-1A8B-4C5C-A84F-0AAFD0B2A182}" type="sibTrans" cxnId="{D6575E7B-DB0A-450E-AE40-EA09125EDDCB}">
      <dgm:prSet/>
      <dgm:spPr/>
      <dgm:t>
        <a:bodyPr/>
        <a:lstStyle/>
        <a:p>
          <a:endParaRPr lang="en-US"/>
        </a:p>
      </dgm:t>
    </dgm:pt>
    <dgm:pt modelId="{45C91D28-AA70-474E-AB4C-2D0921BF59A4}">
      <dgm:prSet/>
      <dgm:spPr>
        <a:solidFill>
          <a:schemeClr val="accent4">
            <a:lumMod val="75000"/>
          </a:schemeClr>
        </a:solidFill>
      </dgm:spPr>
      <dgm:t>
        <a:bodyPr/>
        <a:lstStyle/>
        <a:p>
          <a:r>
            <a:rPr lang="en-US"/>
            <a:t>The World Bank estimates that more than 500 million people have benefited from microfinance-related operations</a:t>
          </a:r>
        </a:p>
      </dgm:t>
    </dgm:pt>
    <dgm:pt modelId="{3D751EDD-B1D6-4A9C-AD30-8E5A67B748ED}" type="parTrans" cxnId="{B969A8E4-3CC1-4151-924D-8065092FE4AA}">
      <dgm:prSet/>
      <dgm:spPr/>
      <dgm:t>
        <a:bodyPr/>
        <a:lstStyle/>
        <a:p>
          <a:endParaRPr lang="en-US"/>
        </a:p>
      </dgm:t>
    </dgm:pt>
    <dgm:pt modelId="{21FFD6A6-3193-40C4-9833-72F55987739B}" type="sibTrans" cxnId="{B969A8E4-3CC1-4151-924D-8065092FE4AA}">
      <dgm:prSet/>
      <dgm:spPr/>
      <dgm:t>
        <a:bodyPr/>
        <a:lstStyle/>
        <a:p>
          <a:endParaRPr lang="en-US"/>
        </a:p>
      </dgm:t>
    </dgm:pt>
    <dgm:pt modelId="{8858AF33-9EFD-4079-8881-0F455D31A491}" type="pres">
      <dgm:prSet presAssocID="{48F0C8AC-796E-4E65-9817-2A38595E9CEC}" presName="diagram" presStyleCnt="0">
        <dgm:presLayoutVars>
          <dgm:dir/>
          <dgm:resizeHandles val="exact"/>
        </dgm:presLayoutVars>
      </dgm:prSet>
      <dgm:spPr/>
      <dgm:t>
        <a:bodyPr/>
        <a:lstStyle/>
        <a:p>
          <a:endParaRPr lang="en-US"/>
        </a:p>
      </dgm:t>
    </dgm:pt>
    <dgm:pt modelId="{DFEFBFE0-CED4-41C0-BEF3-2D2C2FC345EF}" type="pres">
      <dgm:prSet presAssocID="{0099B8D9-53A0-4768-8DB2-FCADA104B5E8}" presName="node" presStyleLbl="node1" presStyleIdx="0" presStyleCnt="4">
        <dgm:presLayoutVars>
          <dgm:bulletEnabled val="1"/>
        </dgm:presLayoutVars>
      </dgm:prSet>
      <dgm:spPr/>
      <dgm:t>
        <a:bodyPr/>
        <a:lstStyle/>
        <a:p>
          <a:endParaRPr lang="en-US"/>
        </a:p>
      </dgm:t>
    </dgm:pt>
    <dgm:pt modelId="{C3B9EE13-3023-4ADC-9360-1B06F2510220}" type="pres">
      <dgm:prSet presAssocID="{6CE946AB-1397-45C1-AB5D-9FD1D2A0C58C}" presName="sibTrans" presStyleCnt="0"/>
      <dgm:spPr/>
    </dgm:pt>
    <dgm:pt modelId="{00ACF0D4-DCCE-4CB0-9325-742B35F4B3E2}" type="pres">
      <dgm:prSet presAssocID="{0BF1C0C2-5863-43B1-86F4-DE3795E5092F}" presName="node" presStyleLbl="node1" presStyleIdx="1" presStyleCnt="4">
        <dgm:presLayoutVars>
          <dgm:bulletEnabled val="1"/>
        </dgm:presLayoutVars>
      </dgm:prSet>
      <dgm:spPr/>
      <dgm:t>
        <a:bodyPr/>
        <a:lstStyle/>
        <a:p>
          <a:endParaRPr lang="en-US"/>
        </a:p>
      </dgm:t>
    </dgm:pt>
    <dgm:pt modelId="{83292D2B-E8BE-4A76-99BC-51A44A3DD26C}" type="pres">
      <dgm:prSet presAssocID="{B37F62AB-153B-47A2-8FEA-B51ADDBE2648}" presName="sibTrans" presStyleCnt="0"/>
      <dgm:spPr/>
    </dgm:pt>
    <dgm:pt modelId="{283BAECA-A769-4A56-BF35-ADB4BD80D31D}" type="pres">
      <dgm:prSet presAssocID="{45C91D28-AA70-474E-AB4C-2D0921BF59A4}" presName="node" presStyleLbl="node1" presStyleIdx="2" presStyleCnt="4">
        <dgm:presLayoutVars>
          <dgm:bulletEnabled val="1"/>
        </dgm:presLayoutVars>
      </dgm:prSet>
      <dgm:spPr/>
      <dgm:t>
        <a:bodyPr/>
        <a:lstStyle/>
        <a:p>
          <a:endParaRPr lang="en-US"/>
        </a:p>
      </dgm:t>
    </dgm:pt>
    <dgm:pt modelId="{D5FA5A93-35AD-4E6B-AB58-9C57F12FCEF1}" type="pres">
      <dgm:prSet presAssocID="{21FFD6A6-3193-40C4-9833-72F55987739B}" presName="sibTrans" presStyleCnt="0"/>
      <dgm:spPr/>
    </dgm:pt>
    <dgm:pt modelId="{AC1C1F94-610B-42B7-AF95-4A6A478A1FCD}" type="pres">
      <dgm:prSet presAssocID="{487D6005-047C-441C-8C5D-30EEED9CB65C}" presName="node" presStyleLbl="node1" presStyleIdx="3" presStyleCnt="4">
        <dgm:presLayoutVars>
          <dgm:bulletEnabled val="1"/>
        </dgm:presLayoutVars>
      </dgm:prSet>
      <dgm:spPr/>
      <dgm:t>
        <a:bodyPr/>
        <a:lstStyle/>
        <a:p>
          <a:endParaRPr lang="en-US"/>
        </a:p>
      </dgm:t>
    </dgm:pt>
  </dgm:ptLst>
  <dgm:cxnLst>
    <dgm:cxn modelId="{B969A8E4-3CC1-4151-924D-8065092FE4AA}" srcId="{48F0C8AC-796E-4E65-9817-2A38595E9CEC}" destId="{45C91D28-AA70-474E-AB4C-2D0921BF59A4}" srcOrd="2" destOrd="0" parTransId="{3D751EDD-B1D6-4A9C-AD30-8E5A67B748ED}" sibTransId="{21FFD6A6-3193-40C4-9833-72F55987739B}"/>
    <dgm:cxn modelId="{774042B7-152F-4B16-9565-3C8C0DEF4698}" type="presOf" srcId="{48F0C8AC-796E-4E65-9817-2A38595E9CEC}" destId="{8858AF33-9EFD-4079-8881-0F455D31A491}" srcOrd="0" destOrd="0" presId="urn:microsoft.com/office/officeart/2005/8/layout/default"/>
    <dgm:cxn modelId="{A5206D87-3617-4A59-8E3B-427D82D3CD58}" type="presOf" srcId="{0BF1C0C2-5863-43B1-86F4-DE3795E5092F}" destId="{00ACF0D4-DCCE-4CB0-9325-742B35F4B3E2}" srcOrd="0" destOrd="0" presId="urn:microsoft.com/office/officeart/2005/8/layout/default"/>
    <dgm:cxn modelId="{0504BCC8-E651-4742-B177-F53377B0099C}" type="presOf" srcId="{487D6005-047C-441C-8C5D-30EEED9CB65C}" destId="{AC1C1F94-610B-42B7-AF95-4A6A478A1FCD}" srcOrd="0" destOrd="0" presId="urn:microsoft.com/office/officeart/2005/8/layout/default"/>
    <dgm:cxn modelId="{D6CF449A-10D3-4D80-9129-3DFBEB94D917}" type="presOf" srcId="{0099B8D9-53A0-4768-8DB2-FCADA104B5E8}" destId="{DFEFBFE0-CED4-41C0-BEF3-2D2C2FC345EF}" srcOrd="0" destOrd="0" presId="urn:microsoft.com/office/officeart/2005/8/layout/default"/>
    <dgm:cxn modelId="{D6575E7B-DB0A-450E-AE40-EA09125EDDCB}" srcId="{48F0C8AC-796E-4E65-9817-2A38595E9CEC}" destId="{487D6005-047C-441C-8C5D-30EEED9CB65C}" srcOrd="3" destOrd="0" parTransId="{A2463B21-3513-4D62-A00D-3AE8B506418E}" sibTransId="{DA3E3A6A-1A8B-4C5C-A84F-0AAFD0B2A182}"/>
    <dgm:cxn modelId="{68CF6911-69A0-466A-8546-424F43E94B2D}" srcId="{48F0C8AC-796E-4E65-9817-2A38595E9CEC}" destId="{0099B8D9-53A0-4768-8DB2-FCADA104B5E8}" srcOrd="0" destOrd="0" parTransId="{132F717E-1D9F-4585-8F33-BFFB6C4F4581}" sibTransId="{6CE946AB-1397-45C1-AB5D-9FD1D2A0C58C}"/>
    <dgm:cxn modelId="{69F50F51-53C1-4074-9A16-443C6DB5AE96}" type="presOf" srcId="{45C91D28-AA70-474E-AB4C-2D0921BF59A4}" destId="{283BAECA-A769-4A56-BF35-ADB4BD80D31D}" srcOrd="0" destOrd="0" presId="urn:microsoft.com/office/officeart/2005/8/layout/default"/>
    <dgm:cxn modelId="{6276C6A5-46B3-44ED-A4BB-C4D26A0946B0}" srcId="{48F0C8AC-796E-4E65-9817-2A38595E9CEC}" destId="{0BF1C0C2-5863-43B1-86F4-DE3795E5092F}" srcOrd="1" destOrd="0" parTransId="{C9ABB5F6-5062-4CE1-8D5E-B89AEDD956AA}" sibTransId="{B37F62AB-153B-47A2-8FEA-B51ADDBE2648}"/>
    <dgm:cxn modelId="{02111FB1-9975-441F-823B-30DE9C5392A5}" type="presParOf" srcId="{8858AF33-9EFD-4079-8881-0F455D31A491}" destId="{DFEFBFE0-CED4-41C0-BEF3-2D2C2FC345EF}" srcOrd="0" destOrd="0" presId="urn:microsoft.com/office/officeart/2005/8/layout/default"/>
    <dgm:cxn modelId="{EE2B8191-E504-424A-8911-A2FF2EF22EB1}" type="presParOf" srcId="{8858AF33-9EFD-4079-8881-0F455D31A491}" destId="{C3B9EE13-3023-4ADC-9360-1B06F2510220}" srcOrd="1" destOrd="0" presId="urn:microsoft.com/office/officeart/2005/8/layout/default"/>
    <dgm:cxn modelId="{FBF6FEE6-C4A6-45C4-9FEE-3E73A71FCCDC}" type="presParOf" srcId="{8858AF33-9EFD-4079-8881-0F455D31A491}" destId="{00ACF0D4-DCCE-4CB0-9325-742B35F4B3E2}" srcOrd="2" destOrd="0" presId="urn:microsoft.com/office/officeart/2005/8/layout/default"/>
    <dgm:cxn modelId="{886F4A6D-7AC5-486E-9CFE-9710801AD71F}" type="presParOf" srcId="{8858AF33-9EFD-4079-8881-0F455D31A491}" destId="{83292D2B-E8BE-4A76-99BC-51A44A3DD26C}" srcOrd="3" destOrd="0" presId="urn:microsoft.com/office/officeart/2005/8/layout/default"/>
    <dgm:cxn modelId="{02DEF461-B945-404C-8D0C-78966373C812}" type="presParOf" srcId="{8858AF33-9EFD-4079-8881-0F455D31A491}" destId="{283BAECA-A769-4A56-BF35-ADB4BD80D31D}" srcOrd="4" destOrd="0" presId="urn:microsoft.com/office/officeart/2005/8/layout/default"/>
    <dgm:cxn modelId="{F343BEA8-90DA-4D1D-9F92-56085C32990C}" type="presParOf" srcId="{8858AF33-9EFD-4079-8881-0F455D31A491}" destId="{D5FA5A93-35AD-4E6B-AB58-9C57F12FCEF1}" srcOrd="5" destOrd="0" presId="urn:microsoft.com/office/officeart/2005/8/layout/default"/>
    <dgm:cxn modelId="{C971F8CA-C2AC-411B-85E4-999584C0EDD4}" type="presParOf" srcId="{8858AF33-9EFD-4079-8881-0F455D31A491}" destId="{AC1C1F94-610B-42B7-AF95-4A6A478A1FCD}"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160CC9-3EAC-4F5E-9C02-E5E0F64DEB41}"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en-US"/>
        </a:p>
      </dgm:t>
    </dgm:pt>
    <dgm:pt modelId="{145B0B11-47AB-46C1-836C-3E7702D0F9F1}">
      <dgm:prSet custT="1"/>
      <dgm:spPr/>
      <dgm:t>
        <a:bodyPr/>
        <a:lstStyle/>
        <a:p>
          <a:pPr rtl="0"/>
          <a:r>
            <a:rPr lang="en-US" sz="1800" b="1" dirty="0"/>
            <a:t>1)A little loan that is typically given to those with low incomes </a:t>
          </a:r>
        </a:p>
      </dgm:t>
    </dgm:pt>
    <dgm:pt modelId="{A4E3A70E-CCF6-491F-A327-36DC7C28CDD2}" type="parTrans" cxnId="{C7734900-115F-4AC8-A338-8298EC70D133}">
      <dgm:prSet/>
      <dgm:spPr/>
      <dgm:t>
        <a:bodyPr/>
        <a:lstStyle/>
        <a:p>
          <a:endParaRPr lang="en-US"/>
        </a:p>
      </dgm:t>
    </dgm:pt>
    <dgm:pt modelId="{CBC822E3-EC86-4EC7-911E-5098DE3C580F}" type="sibTrans" cxnId="{C7734900-115F-4AC8-A338-8298EC70D133}">
      <dgm:prSet/>
      <dgm:spPr/>
      <dgm:t>
        <a:bodyPr/>
        <a:lstStyle/>
        <a:p>
          <a:endParaRPr lang="en-US"/>
        </a:p>
      </dgm:t>
    </dgm:pt>
    <dgm:pt modelId="{1304FD79-6C08-4E84-91B4-54E64907186F}">
      <dgm:prSet custT="1"/>
      <dgm:spPr/>
      <dgm:t>
        <a:bodyPr/>
        <a:lstStyle/>
        <a:p>
          <a:pPr rtl="0"/>
          <a:r>
            <a:rPr lang="en-US" sz="1800" b="1" dirty="0"/>
            <a:t>2)Alternative to Microfinance </a:t>
          </a:r>
          <a:r>
            <a:rPr lang="en-US" sz="1600" b="1" dirty="0"/>
            <a:t>– </a:t>
          </a:r>
          <a:endParaRPr lang="en-US" sz="1600" dirty="0"/>
        </a:p>
      </dgm:t>
    </dgm:pt>
    <dgm:pt modelId="{294373EC-62F7-4501-B443-6C4683B11E40}" type="parTrans" cxnId="{417AA901-0394-4382-A577-ABCBB7308704}">
      <dgm:prSet/>
      <dgm:spPr/>
      <dgm:t>
        <a:bodyPr/>
        <a:lstStyle/>
        <a:p>
          <a:endParaRPr lang="en-US"/>
        </a:p>
      </dgm:t>
    </dgm:pt>
    <dgm:pt modelId="{1C2E4739-5B83-4351-BD23-53083EAF7E4D}" type="sibTrans" cxnId="{417AA901-0394-4382-A577-ABCBB7308704}">
      <dgm:prSet/>
      <dgm:spPr/>
      <dgm:t>
        <a:bodyPr/>
        <a:lstStyle/>
        <a:p>
          <a:endParaRPr lang="en-US"/>
        </a:p>
      </dgm:t>
    </dgm:pt>
    <dgm:pt modelId="{8B939D74-FEB4-4F44-AA9D-DCA5A303A1C1}">
      <dgm:prSet/>
      <dgm:spPr/>
      <dgm:t>
        <a:bodyPr/>
        <a:lstStyle/>
        <a:p>
          <a:pPr algn="r" rtl="0"/>
          <a:r>
            <a:rPr lang="en-US" b="1" dirty="0"/>
            <a:t>3)A bill of exchange in which one party instructs the bank to transfer money to the other party's bank account –</a:t>
          </a:r>
          <a:endParaRPr lang="en-US" dirty="0"/>
        </a:p>
      </dgm:t>
    </dgm:pt>
    <dgm:pt modelId="{486D2544-780A-4284-8B6E-4DBB6BE47005}" type="parTrans" cxnId="{41EBF73F-B4FE-4384-80E8-83E58464D726}">
      <dgm:prSet/>
      <dgm:spPr/>
      <dgm:t>
        <a:bodyPr/>
        <a:lstStyle/>
        <a:p>
          <a:endParaRPr lang="en-US"/>
        </a:p>
      </dgm:t>
    </dgm:pt>
    <dgm:pt modelId="{17752858-0D5B-4650-BCE5-A50AD0B0EA8E}" type="sibTrans" cxnId="{41EBF73F-B4FE-4384-80E8-83E58464D726}">
      <dgm:prSet/>
      <dgm:spPr/>
      <dgm:t>
        <a:bodyPr/>
        <a:lstStyle/>
        <a:p>
          <a:endParaRPr lang="en-US"/>
        </a:p>
      </dgm:t>
    </dgm:pt>
    <dgm:pt modelId="{50D96145-C0C0-4C09-AC27-F7F2AC7212B2}">
      <dgm:prSet custT="1"/>
      <dgm:spPr/>
      <dgm:t>
        <a:bodyPr/>
        <a:lstStyle/>
        <a:p>
          <a:pPr rtl="0"/>
          <a:r>
            <a:rPr lang="en-US" sz="1600" b="1" dirty="0"/>
            <a:t>4)A type of debt incurred by a person or another organization – </a:t>
          </a:r>
          <a:endParaRPr lang="en-US" sz="1600" dirty="0"/>
        </a:p>
      </dgm:t>
    </dgm:pt>
    <dgm:pt modelId="{00173EE5-2378-4D95-8CE8-62170B718B6E}" type="parTrans" cxnId="{5101F384-22AA-4C12-9AA9-B63208FFAE4A}">
      <dgm:prSet/>
      <dgm:spPr/>
      <dgm:t>
        <a:bodyPr/>
        <a:lstStyle/>
        <a:p>
          <a:endParaRPr lang="en-US"/>
        </a:p>
      </dgm:t>
    </dgm:pt>
    <dgm:pt modelId="{B360298C-55E0-445E-A2EF-D5B2A23EA3E1}" type="sibTrans" cxnId="{5101F384-22AA-4C12-9AA9-B63208FFAE4A}">
      <dgm:prSet/>
      <dgm:spPr/>
      <dgm:t>
        <a:bodyPr/>
        <a:lstStyle/>
        <a:p>
          <a:endParaRPr lang="en-US"/>
        </a:p>
      </dgm:t>
    </dgm:pt>
    <dgm:pt modelId="{E68C46E2-947A-4523-AD0A-FF2111C96D4D}">
      <dgm:prSet custT="1"/>
      <dgm:spPr/>
      <dgm:t>
        <a:bodyPr/>
        <a:lstStyle/>
        <a:p>
          <a:pPr rtl="0"/>
          <a:r>
            <a:rPr lang="en-US" sz="1600" b="1" dirty="0"/>
            <a:t>5)A finalized agreement between a seller and a buyer for the exchange of products, services, or financial assets </a:t>
          </a:r>
          <a:r>
            <a:rPr lang="en-US" sz="1400" b="1" dirty="0"/>
            <a:t>–</a:t>
          </a:r>
          <a:endParaRPr lang="en-US" sz="1400" dirty="0"/>
        </a:p>
      </dgm:t>
    </dgm:pt>
    <dgm:pt modelId="{5EA6AFFF-A25B-4557-9857-362ECD38A5E8}" type="parTrans" cxnId="{2A720D60-B489-4B35-9651-FC81B726DB8A}">
      <dgm:prSet/>
      <dgm:spPr/>
      <dgm:t>
        <a:bodyPr/>
        <a:lstStyle/>
        <a:p>
          <a:endParaRPr lang="en-US"/>
        </a:p>
      </dgm:t>
    </dgm:pt>
    <dgm:pt modelId="{B8F282A6-3A6C-4560-B5AD-9A19F51461F6}" type="sibTrans" cxnId="{2A720D60-B489-4B35-9651-FC81B726DB8A}">
      <dgm:prSet/>
      <dgm:spPr/>
      <dgm:t>
        <a:bodyPr/>
        <a:lstStyle/>
        <a:p>
          <a:endParaRPr lang="en-US"/>
        </a:p>
      </dgm:t>
    </dgm:pt>
    <dgm:pt modelId="{A741E4F7-07EC-44B8-8219-6E819724A3B2}">
      <dgm:prSet custT="1"/>
      <dgm:spPr/>
      <dgm:t>
        <a:bodyPr/>
        <a:lstStyle/>
        <a:p>
          <a:pPr rtl="0"/>
          <a:r>
            <a:rPr lang="en-US" sz="1600" b="1" dirty="0"/>
            <a:t>6)A market index introduced by the National Stock Exchange –</a:t>
          </a:r>
          <a:endParaRPr lang="en-US" sz="1600" dirty="0"/>
        </a:p>
      </dgm:t>
    </dgm:pt>
    <dgm:pt modelId="{83B453D5-D825-4B73-B7F8-D1AC80541176}" type="parTrans" cxnId="{59D94F58-1095-446A-B118-E4DE169DD882}">
      <dgm:prSet/>
      <dgm:spPr/>
      <dgm:t>
        <a:bodyPr/>
        <a:lstStyle/>
        <a:p>
          <a:endParaRPr lang="en-US"/>
        </a:p>
      </dgm:t>
    </dgm:pt>
    <dgm:pt modelId="{548DAC31-B145-4F7D-8F59-30E15E66B2E5}" type="sibTrans" cxnId="{59D94F58-1095-446A-B118-E4DE169DD882}">
      <dgm:prSet/>
      <dgm:spPr/>
      <dgm:t>
        <a:bodyPr/>
        <a:lstStyle/>
        <a:p>
          <a:endParaRPr lang="en-US"/>
        </a:p>
      </dgm:t>
    </dgm:pt>
    <dgm:pt modelId="{A5174034-49B3-4F99-86D5-9DD87048EAA2}">
      <dgm:prSet custT="1"/>
      <dgm:spPr/>
      <dgm:t>
        <a:bodyPr/>
        <a:lstStyle/>
        <a:p>
          <a:pPr rtl="0"/>
          <a:r>
            <a:rPr lang="en-US" sz="1800" b="1" dirty="0"/>
            <a:t>7)A place where shares of pubic listed companies are traded </a:t>
          </a:r>
          <a:r>
            <a:rPr lang="en-US" sz="1200" b="1" dirty="0"/>
            <a:t>–</a:t>
          </a:r>
          <a:endParaRPr lang="en-US" sz="1200" dirty="0"/>
        </a:p>
      </dgm:t>
    </dgm:pt>
    <dgm:pt modelId="{E2BA437B-380F-41A9-B2AB-85E9C2C42C93}" type="parTrans" cxnId="{A963163D-B296-42CA-88CF-EFE711EDC3A5}">
      <dgm:prSet/>
      <dgm:spPr/>
      <dgm:t>
        <a:bodyPr/>
        <a:lstStyle/>
        <a:p>
          <a:endParaRPr lang="en-US"/>
        </a:p>
      </dgm:t>
    </dgm:pt>
    <dgm:pt modelId="{800C0FE7-239D-4562-8568-2C1952ED5488}" type="sibTrans" cxnId="{A963163D-B296-42CA-88CF-EFE711EDC3A5}">
      <dgm:prSet/>
      <dgm:spPr/>
      <dgm:t>
        <a:bodyPr/>
        <a:lstStyle/>
        <a:p>
          <a:endParaRPr lang="en-US"/>
        </a:p>
      </dgm:t>
    </dgm:pt>
    <dgm:pt modelId="{94E9F303-EAF9-41D8-AA08-42B1A71F8EE9}">
      <dgm:prSet/>
      <dgm:spPr/>
      <dgm:t>
        <a:bodyPr/>
        <a:lstStyle/>
        <a:p>
          <a:endParaRPr lang="en-US"/>
        </a:p>
      </dgm:t>
    </dgm:pt>
    <dgm:pt modelId="{E96B790F-420A-49DF-9585-09198077E393}" type="parTrans" cxnId="{AE7C4F9E-B40C-49DC-923C-0A7277FFFD4F}">
      <dgm:prSet/>
      <dgm:spPr/>
      <dgm:t>
        <a:bodyPr/>
        <a:lstStyle/>
        <a:p>
          <a:endParaRPr lang="en-US"/>
        </a:p>
      </dgm:t>
    </dgm:pt>
    <dgm:pt modelId="{C883C2C5-8336-4A53-8614-219BA0628689}" type="sibTrans" cxnId="{AE7C4F9E-B40C-49DC-923C-0A7277FFFD4F}">
      <dgm:prSet/>
      <dgm:spPr/>
      <dgm:t>
        <a:bodyPr/>
        <a:lstStyle/>
        <a:p>
          <a:endParaRPr lang="en-US"/>
        </a:p>
      </dgm:t>
    </dgm:pt>
    <dgm:pt modelId="{2182089B-E5E5-4404-BC19-265294E43708}">
      <dgm:prSet/>
      <dgm:spPr/>
      <dgm:t>
        <a:bodyPr/>
        <a:lstStyle/>
        <a:p>
          <a:endParaRPr lang="en-US"/>
        </a:p>
      </dgm:t>
    </dgm:pt>
    <dgm:pt modelId="{0E86AA5E-65F1-4C20-A5CB-17F8A0EE95D0}" type="parTrans" cxnId="{B66B3741-54DF-4444-B7C3-34FF10798655}">
      <dgm:prSet/>
      <dgm:spPr/>
      <dgm:t>
        <a:bodyPr/>
        <a:lstStyle/>
        <a:p>
          <a:endParaRPr lang="en-US"/>
        </a:p>
      </dgm:t>
    </dgm:pt>
    <dgm:pt modelId="{752D0D14-99B9-4EC1-90F5-AF5D420B7BB2}" type="sibTrans" cxnId="{B66B3741-54DF-4444-B7C3-34FF10798655}">
      <dgm:prSet/>
      <dgm:spPr/>
      <dgm:t>
        <a:bodyPr/>
        <a:lstStyle/>
        <a:p>
          <a:endParaRPr lang="en-US"/>
        </a:p>
      </dgm:t>
    </dgm:pt>
    <dgm:pt modelId="{332A0D17-1236-45DB-B2C4-4B2661430A49}">
      <dgm:prSet/>
      <dgm:spPr/>
      <dgm:t>
        <a:bodyPr/>
        <a:lstStyle/>
        <a:p>
          <a:endParaRPr lang="en-US"/>
        </a:p>
      </dgm:t>
    </dgm:pt>
    <dgm:pt modelId="{95C7E745-79DA-4836-9477-1D3F6292EA15}" type="parTrans" cxnId="{2929DD00-5701-4493-A642-A92C9378415D}">
      <dgm:prSet/>
      <dgm:spPr/>
      <dgm:t>
        <a:bodyPr/>
        <a:lstStyle/>
        <a:p>
          <a:endParaRPr lang="en-US"/>
        </a:p>
      </dgm:t>
    </dgm:pt>
    <dgm:pt modelId="{28BE7D4C-36EC-40EA-B263-73008D23D582}" type="sibTrans" cxnId="{2929DD00-5701-4493-A642-A92C9378415D}">
      <dgm:prSet/>
      <dgm:spPr/>
      <dgm:t>
        <a:bodyPr/>
        <a:lstStyle/>
        <a:p>
          <a:endParaRPr lang="en-US"/>
        </a:p>
      </dgm:t>
    </dgm:pt>
    <dgm:pt modelId="{601259D5-87D4-4EB4-98DD-3CBB672F59CA}" type="pres">
      <dgm:prSet presAssocID="{95160CC9-3EAC-4F5E-9C02-E5E0F64DEB41}" presName="compositeShape" presStyleCnt="0">
        <dgm:presLayoutVars>
          <dgm:chMax val="7"/>
          <dgm:dir/>
          <dgm:resizeHandles val="exact"/>
        </dgm:presLayoutVars>
      </dgm:prSet>
      <dgm:spPr/>
      <dgm:t>
        <a:bodyPr/>
        <a:lstStyle/>
        <a:p>
          <a:endParaRPr lang="en-US"/>
        </a:p>
      </dgm:t>
    </dgm:pt>
    <dgm:pt modelId="{98DF2445-8A8F-41B6-B440-0826A470B000}" type="pres">
      <dgm:prSet presAssocID="{145B0B11-47AB-46C1-836C-3E7702D0F9F1}" presName="circ1" presStyleLbl="vennNode1" presStyleIdx="0" presStyleCnt="7" custScaleX="61647" custScaleY="52083"/>
      <dgm:spPr>
        <a:solidFill>
          <a:srgbClr val="FFFF00">
            <a:alpha val="50000"/>
          </a:srgbClr>
        </a:solidFill>
        <a:ln>
          <a:solidFill>
            <a:srgbClr val="00B050"/>
          </a:solidFill>
        </a:ln>
      </dgm:spPr>
    </dgm:pt>
    <dgm:pt modelId="{8F893C0E-5E42-48A1-8721-9B21D7AC708C}" type="pres">
      <dgm:prSet presAssocID="{145B0B11-47AB-46C1-836C-3E7702D0F9F1}" presName="circ1Tx" presStyleLbl="revTx" presStyleIdx="0" presStyleCnt="0">
        <dgm:presLayoutVars>
          <dgm:chMax val="0"/>
          <dgm:chPref val="0"/>
          <dgm:bulletEnabled val="1"/>
        </dgm:presLayoutVars>
      </dgm:prSet>
      <dgm:spPr/>
      <dgm:t>
        <a:bodyPr/>
        <a:lstStyle/>
        <a:p>
          <a:endParaRPr lang="en-US"/>
        </a:p>
      </dgm:t>
    </dgm:pt>
    <dgm:pt modelId="{13927D79-7A8A-484D-BEA9-4853F7201686}" type="pres">
      <dgm:prSet presAssocID="{1304FD79-6C08-4E84-91B4-54E64907186F}" presName="circ2" presStyleLbl="vennNode1" presStyleIdx="1" presStyleCnt="7" custScaleX="52074" custScaleY="57816"/>
      <dgm:spPr>
        <a:solidFill>
          <a:srgbClr val="FFFF00">
            <a:alpha val="50000"/>
          </a:srgbClr>
        </a:solidFill>
        <a:ln>
          <a:solidFill>
            <a:srgbClr val="00B050"/>
          </a:solidFill>
        </a:ln>
      </dgm:spPr>
    </dgm:pt>
    <dgm:pt modelId="{C7406F5F-C845-4D23-BEA7-6F0D13605B94}" type="pres">
      <dgm:prSet presAssocID="{1304FD79-6C08-4E84-91B4-54E64907186F}" presName="circ2Tx" presStyleLbl="revTx" presStyleIdx="0" presStyleCnt="0" custLinFactNeighborX="-21155" custLinFactNeighborY="11802">
        <dgm:presLayoutVars>
          <dgm:chMax val="0"/>
          <dgm:chPref val="0"/>
          <dgm:bulletEnabled val="1"/>
        </dgm:presLayoutVars>
      </dgm:prSet>
      <dgm:spPr/>
      <dgm:t>
        <a:bodyPr/>
        <a:lstStyle/>
        <a:p>
          <a:endParaRPr lang="en-US"/>
        </a:p>
      </dgm:t>
    </dgm:pt>
    <dgm:pt modelId="{EE48BF48-07A7-4CBE-82F2-7280D71B6884}" type="pres">
      <dgm:prSet presAssocID="{8B939D74-FEB4-4F44-AA9D-DCA5A303A1C1}" presName="circ3" presStyleLbl="vennNode1" presStyleIdx="2" presStyleCnt="7" custScaleX="56908" custScaleY="55832" custLinFactNeighborX="-8702" custLinFactNeighborY="1563"/>
      <dgm:spPr>
        <a:solidFill>
          <a:srgbClr val="FFFF00">
            <a:alpha val="50000"/>
          </a:srgbClr>
        </a:solidFill>
        <a:ln>
          <a:solidFill>
            <a:srgbClr val="00B050"/>
          </a:solidFill>
        </a:ln>
      </dgm:spPr>
    </dgm:pt>
    <dgm:pt modelId="{EE1E5E56-F6CB-4A63-9947-E3857F745C52}" type="pres">
      <dgm:prSet presAssocID="{8B939D74-FEB4-4F44-AA9D-DCA5A303A1C1}" presName="circ3Tx" presStyleLbl="revTx" presStyleIdx="0" presStyleCnt="0" custScaleX="162845" custLinFactNeighborX="-3620" custLinFactNeighborY="6779">
        <dgm:presLayoutVars>
          <dgm:chMax val="0"/>
          <dgm:chPref val="0"/>
          <dgm:bulletEnabled val="1"/>
        </dgm:presLayoutVars>
      </dgm:prSet>
      <dgm:spPr/>
      <dgm:t>
        <a:bodyPr/>
        <a:lstStyle/>
        <a:p>
          <a:endParaRPr lang="en-US"/>
        </a:p>
      </dgm:t>
    </dgm:pt>
    <dgm:pt modelId="{360FFB2E-2114-423E-8ACC-8BCB494AAE0C}" type="pres">
      <dgm:prSet presAssocID="{50D96145-C0C0-4C09-AC27-F7F2AC7212B2}" presName="circ4" presStyleLbl="vennNode1" presStyleIdx="3" presStyleCnt="7" custScaleX="59292" custScaleY="56160" custLinFactNeighborX="-4505" custLinFactNeighborY="-10232"/>
      <dgm:spPr>
        <a:solidFill>
          <a:srgbClr val="FFFF00">
            <a:alpha val="50000"/>
          </a:srgbClr>
        </a:solidFill>
        <a:ln>
          <a:solidFill>
            <a:srgbClr val="00B050"/>
          </a:solidFill>
        </a:ln>
      </dgm:spPr>
    </dgm:pt>
    <dgm:pt modelId="{47B31FD9-D3FD-4B79-910A-3A2C2870BD9A}" type="pres">
      <dgm:prSet presAssocID="{50D96145-C0C0-4C09-AC27-F7F2AC7212B2}" presName="circ4Tx" presStyleLbl="revTx" presStyleIdx="0" presStyleCnt="0" custLinFactNeighborX="-17436" custLinFactNeighborY="-5320">
        <dgm:presLayoutVars>
          <dgm:chMax val="0"/>
          <dgm:chPref val="0"/>
          <dgm:bulletEnabled val="1"/>
        </dgm:presLayoutVars>
      </dgm:prSet>
      <dgm:spPr/>
      <dgm:t>
        <a:bodyPr/>
        <a:lstStyle/>
        <a:p>
          <a:endParaRPr lang="en-US"/>
        </a:p>
      </dgm:t>
    </dgm:pt>
    <dgm:pt modelId="{3AB6C1C2-1950-4E7D-814D-5FDF2B01A53B}" type="pres">
      <dgm:prSet presAssocID="{E68C46E2-947A-4523-AD0A-FF2111C96D4D}" presName="circ5" presStyleLbl="vennNode1" presStyleIdx="4" presStyleCnt="7" custScaleX="57328" custScaleY="57219" custLinFactNeighborX="9170" custLinFactNeighborY="-8617"/>
      <dgm:spPr>
        <a:solidFill>
          <a:srgbClr val="FFFF00">
            <a:alpha val="50000"/>
          </a:srgbClr>
        </a:solidFill>
        <a:ln>
          <a:solidFill>
            <a:srgbClr val="00B050"/>
          </a:solidFill>
        </a:ln>
      </dgm:spPr>
    </dgm:pt>
    <dgm:pt modelId="{628C5369-76F8-49F5-B3EC-4F3C1A93CCB1}" type="pres">
      <dgm:prSet presAssocID="{E68C46E2-947A-4523-AD0A-FF2111C96D4D}" presName="circ5Tx" presStyleLbl="revTx" presStyleIdx="0" presStyleCnt="0" custScaleX="173806" custLinFactNeighborX="10296" custLinFactNeighborY="-13299">
        <dgm:presLayoutVars>
          <dgm:chMax val="0"/>
          <dgm:chPref val="0"/>
          <dgm:bulletEnabled val="1"/>
        </dgm:presLayoutVars>
      </dgm:prSet>
      <dgm:spPr/>
      <dgm:t>
        <a:bodyPr/>
        <a:lstStyle/>
        <a:p>
          <a:endParaRPr lang="en-US"/>
        </a:p>
      </dgm:t>
    </dgm:pt>
    <dgm:pt modelId="{26132309-1C05-4836-B3D4-B0D5599C6714}" type="pres">
      <dgm:prSet presAssocID="{A741E4F7-07EC-44B8-8219-6E819724A3B2}" presName="circ6" presStyleLbl="vennNode1" presStyleIdx="5" presStyleCnt="7" custScaleX="57585" custScaleY="58958" custLinFactNeighborX="9286" custLinFactNeighborY="-1373"/>
      <dgm:spPr>
        <a:solidFill>
          <a:srgbClr val="FFFF00">
            <a:alpha val="50000"/>
          </a:srgbClr>
        </a:solidFill>
        <a:ln>
          <a:solidFill>
            <a:srgbClr val="00B050"/>
          </a:solidFill>
        </a:ln>
      </dgm:spPr>
    </dgm:pt>
    <dgm:pt modelId="{7748224B-69D7-4601-830D-B8A058B7A4AC}" type="pres">
      <dgm:prSet presAssocID="{A741E4F7-07EC-44B8-8219-6E819724A3B2}" presName="circ6Tx" presStyleLbl="revTx" presStyleIdx="0" presStyleCnt="0" custLinFactNeighborX="23547" custLinFactNeighborY="-3360">
        <dgm:presLayoutVars>
          <dgm:chMax val="0"/>
          <dgm:chPref val="0"/>
          <dgm:bulletEnabled val="1"/>
        </dgm:presLayoutVars>
      </dgm:prSet>
      <dgm:spPr/>
      <dgm:t>
        <a:bodyPr/>
        <a:lstStyle/>
        <a:p>
          <a:endParaRPr lang="en-US"/>
        </a:p>
      </dgm:t>
    </dgm:pt>
    <dgm:pt modelId="{6BA6B0BF-86C0-48CC-BBF1-AB9979C2531B}" type="pres">
      <dgm:prSet presAssocID="{A5174034-49B3-4F99-86D5-9DD87048EAA2}" presName="circ7" presStyleLbl="vennNode1" presStyleIdx="6" presStyleCnt="7" custScaleX="59370" custScaleY="59080" custLinFactNeighborX="5730" custLinFactNeighborY="6913"/>
      <dgm:spPr>
        <a:solidFill>
          <a:srgbClr val="FFFF00">
            <a:alpha val="50000"/>
          </a:srgbClr>
        </a:solidFill>
        <a:ln>
          <a:solidFill>
            <a:srgbClr val="00B050"/>
          </a:solidFill>
        </a:ln>
      </dgm:spPr>
    </dgm:pt>
    <dgm:pt modelId="{24D059BB-0883-44A2-8395-C170708FBE94}" type="pres">
      <dgm:prSet presAssocID="{A5174034-49B3-4F99-86D5-9DD87048EAA2}" presName="circ7Tx" presStyleLbl="revTx" presStyleIdx="0" presStyleCnt="0" custScaleX="130764" custLinFactNeighborX="18008" custLinFactNeighborY="8305">
        <dgm:presLayoutVars>
          <dgm:chMax val="0"/>
          <dgm:chPref val="0"/>
          <dgm:bulletEnabled val="1"/>
        </dgm:presLayoutVars>
      </dgm:prSet>
      <dgm:spPr/>
      <dgm:t>
        <a:bodyPr/>
        <a:lstStyle/>
        <a:p>
          <a:endParaRPr lang="en-US"/>
        </a:p>
      </dgm:t>
    </dgm:pt>
  </dgm:ptLst>
  <dgm:cxnLst>
    <dgm:cxn modelId="{C09F4735-B138-4084-9B85-D4A5219054A2}" type="presOf" srcId="{145B0B11-47AB-46C1-836C-3E7702D0F9F1}" destId="{8F893C0E-5E42-48A1-8721-9B21D7AC708C}" srcOrd="0" destOrd="0" presId="urn:microsoft.com/office/officeart/2005/8/layout/venn1"/>
    <dgm:cxn modelId="{59D94F58-1095-446A-B118-E4DE169DD882}" srcId="{95160CC9-3EAC-4F5E-9C02-E5E0F64DEB41}" destId="{A741E4F7-07EC-44B8-8219-6E819724A3B2}" srcOrd="5" destOrd="0" parTransId="{83B453D5-D825-4B73-B7F8-D1AC80541176}" sibTransId="{548DAC31-B145-4F7D-8F59-30E15E66B2E5}"/>
    <dgm:cxn modelId="{0E83C5C6-7C36-46BF-9192-13F0525EA529}" type="presOf" srcId="{A5174034-49B3-4F99-86D5-9DD87048EAA2}" destId="{24D059BB-0883-44A2-8395-C170708FBE94}" srcOrd="0" destOrd="0" presId="urn:microsoft.com/office/officeart/2005/8/layout/venn1"/>
    <dgm:cxn modelId="{EB7FD5A5-E5FA-45DC-9E1A-0ECCB3396E31}" type="presOf" srcId="{50D96145-C0C0-4C09-AC27-F7F2AC7212B2}" destId="{47B31FD9-D3FD-4B79-910A-3A2C2870BD9A}" srcOrd="0" destOrd="0" presId="urn:microsoft.com/office/officeart/2005/8/layout/venn1"/>
    <dgm:cxn modelId="{B66B3741-54DF-4444-B7C3-34FF10798655}" srcId="{95160CC9-3EAC-4F5E-9C02-E5E0F64DEB41}" destId="{2182089B-E5E5-4404-BC19-265294E43708}" srcOrd="8" destOrd="0" parTransId="{0E86AA5E-65F1-4C20-A5CB-17F8A0EE95D0}" sibTransId="{752D0D14-99B9-4EC1-90F5-AF5D420B7BB2}"/>
    <dgm:cxn modelId="{A963163D-B296-42CA-88CF-EFE711EDC3A5}" srcId="{95160CC9-3EAC-4F5E-9C02-E5E0F64DEB41}" destId="{A5174034-49B3-4F99-86D5-9DD87048EAA2}" srcOrd="6" destOrd="0" parTransId="{E2BA437B-380F-41A9-B2AB-85E9C2C42C93}" sibTransId="{800C0FE7-239D-4562-8568-2C1952ED5488}"/>
    <dgm:cxn modelId="{AE7C4F9E-B40C-49DC-923C-0A7277FFFD4F}" srcId="{95160CC9-3EAC-4F5E-9C02-E5E0F64DEB41}" destId="{94E9F303-EAF9-41D8-AA08-42B1A71F8EE9}" srcOrd="7" destOrd="0" parTransId="{E96B790F-420A-49DF-9585-09198077E393}" sibTransId="{C883C2C5-8336-4A53-8614-219BA0628689}"/>
    <dgm:cxn modelId="{4C1E0F62-33CD-46B4-BE53-40D4B1F505D5}" type="presOf" srcId="{8B939D74-FEB4-4F44-AA9D-DCA5A303A1C1}" destId="{EE1E5E56-F6CB-4A63-9947-E3857F745C52}" srcOrd="0" destOrd="0" presId="urn:microsoft.com/office/officeart/2005/8/layout/venn1"/>
    <dgm:cxn modelId="{C7734900-115F-4AC8-A338-8298EC70D133}" srcId="{95160CC9-3EAC-4F5E-9C02-E5E0F64DEB41}" destId="{145B0B11-47AB-46C1-836C-3E7702D0F9F1}" srcOrd="0" destOrd="0" parTransId="{A4E3A70E-CCF6-491F-A327-36DC7C28CDD2}" sibTransId="{CBC822E3-EC86-4EC7-911E-5098DE3C580F}"/>
    <dgm:cxn modelId="{2A720D60-B489-4B35-9651-FC81B726DB8A}" srcId="{95160CC9-3EAC-4F5E-9C02-E5E0F64DEB41}" destId="{E68C46E2-947A-4523-AD0A-FF2111C96D4D}" srcOrd="4" destOrd="0" parTransId="{5EA6AFFF-A25B-4557-9857-362ECD38A5E8}" sibTransId="{B8F282A6-3A6C-4560-B5AD-9A19F51461F6}"/>
    <dgm:cxn modelId="{417AA901-0394-4382-A577-ABCBB7308704}" srcId="{95160CC9-3EAC-4F5E-9C02-E5E0F64DEB41}" destId="{1304FD79-6C08-4E84-91B4-54E64907186F}" srcOrd="1" destOrd="0" parTransId="{294373EC-62F7-4501-B443-6C4683B11E40}" sibTransId="{1C2E4739-5B83-4351-BD23-53083EAF7E4D}"/>
    <dgm:cxn modelId="{66F2982F-6B9C-4972-AA56-DF274BA6BEC8}" type="presOf" srcId="{95160CC9-3EAC-4F5E-9C02-E5E0F64DEB41}" destId="{601259D5-87D4-4EB4-98DD-3CBB672F59CA}" srcOrd="0" destOrd="0" presId="urn:microsoft.com/office/officeart/2005/8/layout/venn1"/>
    <dgm:cxn modelId="{DE81C1D2-129C-4F77-B4CC-92AA2E5D038F}" type="presOf" srcId="{1304FD79-6C08-4E84-91B4-54E64907186F}" destId="{C7406F5F-C845-4D23-BEA7-6F0D13605B94}" srcOrd="0" destOrd="0" presId="urn:microsoft.com/office/officeart/2005/8/layout/venn1"/>
    <dgm:cxn modelId="{41EBF73F-B4FE-4384-80E8-83E58464D726}" srcId="{95160CC9-3EAC-4F5E-9C02-E5E0F64DEB41}" destId="{8B939D74-FEB4-4F44-AA9D-DCA5A303A1C1}" srcOrd="2" destOrd="0" parTransId="{486D2544-780A-4284-8B6E-4DBB6BE47005}" sibTransId="{17752858-0D5B-4650-BCE5-A50AD0B0EA8E}"/>
    <dgm:cxn modelId="{5101F384-22AA-4C12-9AA9-B63208FFAE4A}" srcId="{95160CC9-3EAC-4F5E-9C02-E5E0F64DEB41}" destId="{50D96145-C0C0-4C09-AC27-F7F2AC7212B2}" srcOrd="3" destOrd="0" parTransId="{00173EE5-2378-4D95-8CE8-62170B718B6E}" sibTransId="{B360298C-55E0-445E-A2EF-D5B2A23EA3E1}"/>
    <dgm:cxn modelId="{80F7B151-996B-4EE3-BFBD-64F37609E378}" type="presOf" srcId="{E68C46E2-947A-4523-AD0A-FF2111C96D4D}" destId="{628C5369-76F8-49F5-B3EC-4F3C1A93CCB1}" srcOrd="0" destOrd="0" presId="urn:microsoft.com/office/officeart/2005/8/layout/venn1"/>
    <dgm:cxn modelId="{2929DD00-5701-4493-A642-A92C9378415D}" srcId="{95160CC9-3EAC-4F5E-9C02-E5E0F64DEB41}" destId="{332A0D17-1236-45DB-B2C4-4B2661430A49}" srcOrd="9" destOrd="0" parTransId="{95C7E745-79DA-4836-9477-1D3F6292EA15}" sibTransId="{28BE7D4C-36EC-40EA-B263-73008D23D582}"/>
    <dgm:cxn modelId="{7904EFB4-8FE5-4E74-99BA-684D575BB30E}" type="presOf" srcId="{A741E4F7-07EC-44B8-8219-6E819724A3B2}" destId="{7748224B-69D7-4601-830D-B8A058B7A4AC}" srcOrd="0" destOrd="0" presId="urn:microsoft.com/office/officeart/2005/8/layout/venn1"/>
    <dgm:cxn modelId="{89B8B10B-C867-47DD-AA11-570916DE7F6D}" type="presParOf" srcId="{601259D5-87D4-4EB4-98DD-3CBB672F59CA}" destId="{98DF2445-8A8F-41B6-B440-0826A470B000}" srcOrd="0" destOrd="0" presId="urn:microsoft.com/office/officeart/2005/8/layout/venn1"/>
    <dgm:cxn modelId="{B162AF78-3130-48B9-96FA-8EDF1424836F}" type="presParOf" srcId="{601259D5-87D4-4EB4-98DD-3CBB672F59CA}" destId="{8F893C0E-5E42-48A1-8721-9B21D7AC708C}" srcOrd="1" destOrd="0" presId="urn:microsoft.com/office/officeart/2005/8/layout/venn1"/>
    <dgm:cxn modelId="{73179A95-698E-4F57-B674-EEEEE24E6FCA}" type="presParOf" srcId="{601259D5-87D4-4EB4-98DD-3CBB672F59CA}" destId="{13927D79-7A8A-484D-BEA9-4853F7201686}" srcOrd="2" destOrd="0" presId="urn:microsoft.com/office/officeart/2005/8/layout/venn1"/>
    <dgm:cxn modelId="{BEF3139B-EA96-45A8-8915-EECDFDA44761}" type="presParOf" srcId="{601259D5-87D4-4EB4-98DD-3CBB672F59CA}" destId="{C7406F5F-C845-4D23-BEA7-6F0D13605B94}" srcOrd="3" destOrd="0" presId="urn:microsoft.com/office/officeart/2005/8/layout/venn1"/>
    <dgm:cxn modelId="{473CA706-D2CB-4A83-B69C-A73FBE9BFFE3}" type="presParOf" srcId="{601259D5-87D4-4EB4-98DD-3CBB672F59CA}" destId="{EE48BF48-07A7-4CBE-82F2-7280D71B6884}" srcOrd="4" destOrd="0" presId="urn:microsoft.com/office/officeart/2005/8/layout/venn1"/>
    <dgm:cxn modelId="{23C0E371-95AC-48D8-AA19-517E2B9709D4}" type="presParOf" srcId="{601259D5-87D4-4EB4-98DD-3CBB672F59CA}" destId="{EE1E5E56-F6CB-4A63-9947-E3857F745C52}" srcOrd="5" destOrd="0" presId="urn:microsoft.com/office/officeart/2005/8/layout/venn1"/>
    <dgm:cxn modelId="{0E367B6B-5487-4171-B1B1-6955C0ED8BCB}" type="presParOf" srcId="{601259D5-87D4-4EB4-98DD-3CBB672F59CA}" destId="{360FFB2E-2114-423E-8ACC-8BCB494AAE0C}" srcOrd="6" destOrd="0" presId="urn:microsoft.com/office/officeart/2005/8/layout/venn1"/>
    <dgm:cxn modelId="{8978AD88-6A62-4139-830A-1DF48E012234}" type="presParOf" srcId="{601259D5-87D4-4EB4-98DD-3CBB672F59CA}" destId="{47B31FD9-D3FD-4B79-910A-3A2C2870BD9A}" srcOrd="7" destOrd="0" presId="urn:microsoft.com/office/officeart/2005/8/layout/venn1"/>
    <dgm:cxn modelId="{1CFB3AFA-8A6F-4206-AE72-07AE5F698490}" type="presParOf" srcId="{601259D5-87D4-4EB4-98DD-3CBB672F59CA}" destId="{3AB6C1C2-1950-4E7D-814D-5FDF2B01A53B}" srcOrd="8" destOrd="0" presId="urn:microsoft.com/office/officeart/2005/8/layout/venn1"/>
    <dgm:cxn modelId="{6B6F14B1-BA29-4213-A82E-2B554222BF0D}" type="presParOf" srcId="{601259D5-87D4-4EB4-98DD-3CBB672F59CA}" destId="{628C5369-76F8-49F5-B3EC-4F3C1A93CCB1}" srcOrd="9" destOrd="0" presId="urn:microsoft.com/office/officeart/2005/8/layout/venn1"/>
    <dgm:cxn modelId="{4F584BA2-175E-4D69-AF5D-E0AD25EFAC5A}" type="presParOf" srcId="{601259D5-87D4-4EB4-98DD-3CBB672F59CA}" destId="{26132309-1C05-4836-B3D4-B0D5599C6714}" srcOrd="10" destOrd="0" presId="urn:microsoft.com/office/officeart/2005/8/layout/venn1"/>
    <dgm:cxn modelId="{84CA54F7-E628-4CD1-98CB-BA5F8D3E88B2}" type="presParOf" srcId="{601259D5-87D4-4EB4-98DD-3CBB672F59CA}" destId="{7748224B-69D7-4601-830D-B8A058B7A4AC}" srcOrd="11" destOrd="0" presId="urn:microsoft.com/office/officeart/2005/8/layout/venn1"/>
    <dgm:cxn modelId="{4BEA8642-F73F-4973-89D5-EB656AD0667F}" type="presParOf" srcId="{601259D5-87D4-4EB4-98DD-3CBB672F59CA}" destId="{6BA6B0BF-86C0-48CC-BBF1-AB9979C2531B}" srcOrd="12" destOrd="0" presId="urn:microsoft.com/office/officeart/2005/8/layout/venn1"/>
    <dgm:cxn modelId="{FC215E54-50A6-4632-B4D1-55968A0704CB}" type="presParOf" srcId="{601259D5-87D4-4EB4-98DD-3CBB672F59CA}" destId="{24D059BB-0883-44A2-8395-C170708FBE94}" srcOrd="13"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0CB5B5-AC71-4F83-8984-A5E50C9D4BB0}" type="datetimeFigureOut">
              <a:rPr lang="en-US" smtClean="0"/>
              <a:t>12/4/2022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547BFC-7876-4F50-844F-ECD000A6150B}" type="slidenum">
              <a:rPr lang="en-US" smtClean="0"/>
              <a:t>‹#›</a:t>
            </a:fld>
            <a:endParaRPr lang="en-US"/>
          </a:p>
        </p:txBody>
      </p:sp>
    </p:spTree>
    <p:extLst>
      <p:ext uri="{BB962C8B-B14F-4D97-AF65-F5344CB8AC3E}">
        <p14:creationId xmlns:p14="http://schemas.microsoft.com/office/powerpoint/2010/main" val="3471120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7FABE3-D1B3-4FE7-A845-2A9C142A7F4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3908020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FABE3-D1B3-4FE7-A845-2A9C142A7F4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342336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FABE3-D1B3-4FE7-A845-2A9C142A7F4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17171802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7FABE3-D1B3-4FE7-A845-2A9C142A7F4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6619835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7FABE3-D1B3-4FE7-A845-2A9C142A7F4A}" type="datetimeFigureOut">
              <a:rPr lang="en-US" smtClean="0"/>
              <a:t>12/4/2022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4203870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7FABE3-D1B3-4FE7-A845-2A9C142A7F4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1463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7FABE3-D1B3-4FE7-A845-2A9C142A7F4A}" type="datetimeFigureOut">
              <a:rPr lang="en-US" smtClean="0"/>
              <a:t>12/4/2022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1436104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7FABE3-D1B3-4FE7-A845-2A9C142A7F4A}" type="datetimeFigureOut">
              <a:rPr lang="en-US" smtClean="0"/>
              <a:t>12/4/2022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318307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7FABE3-D1B3-4FE7-A845-2A9C142A7F4A}" type="datetimeFigureOut">
              <a:rPr lang="en-US" smtClean="0"/>
              <a:t>12/4/2022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2560701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7FABE3-D1B3-4FE7-A845-2A9C142A7F4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1104206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7FABE3-D1B3-4FE7-A845-2A9C142A7F4A}" type="datetimeFigureOut">
              <a:rPr lang="en-US" smtClean="0"/>
              <a:t>12/4/2022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6A78B-A861-494C-A1CC-6A77955F4D6E}" type="slidenum">
              <a:rPr lang="en-US" smtClean="0"/>
              <a:t>‹#›</a:t>
            </a:fld>
            <a:endParaRPr lang="en-US"/>
          </a:p>
        </p:txBody>
      </p:sp>
    </p:spTree>
    <p:extLst>
      <p:ext uri="{BB962C8B-B14F-4D97-AF65-F5344CB8AC3E}">
        <p14:creationId xmlns:p14="http://schemas.microsoft.com/office/powerpoint/2010/main" val="3322054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20000"/>
                <a:lumOff val="80000"/>
              </a:schemeClr>
            </a:gs>
            <a:gs pos="50000">
              <a:schemeClr val="bg1">
                <a:tint val="98000"/>
                <a:satMod val="130000"/>
                <a:shade val="90000"/>
                <a:lumMod val="103000"/>
              </a:schemeClr>
            </a:gs>
            <a:gs pos="100000">
              <a:schemeClr val="bg1">
                <a:shade val="63000"/>
                <a:satMod val="12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7FABE3-D1B3-4FE7-A845-2A9C142A7F4A}" type="datetimeFigureOut">
              <a:rPr lang="en-US" smtClean="0"/>
              <a:t>12/4/2022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C6A78B-A861-494C-A1CC-6A77955F4D6E}" type="slidenum">
              <a:rPr lang="en-US" smtClean="0"/>
              <a:t>‹#›</a:t>
            </a:fld>
            <a:endParaRPr lang="en-US"/>
          </a:p>
        </p:txBody>
      </p:sp>
    </p:spTree>
    <p:extLst>
      <p:ext uri="{BB962C8B-B14F-4D97-AF65-F5344CB8AC3E}">
        <p14:creationId xmlns:p14="http://schemas.microsoft.com/office/powerpoint/2010/main" val="2398161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7" Type="http://schemas.openxmlformats.org/officeDocument/2006/relationships/hyperlink" Target="https://forms.gle/rcGnWVVx3jrLUA3x7" TargetMode="Externa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image" Target="../media/image25.jpg"/><Relationship Id="rId5" Type="http://schemas.openxmlformats.org/officeDocument/2006/relationships/image" Target="../media/image24.jpeg"/><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Layout" Target="../diagrams/layout2.xml"/><Relationship Id="rId7" Type="http://schemas.openxmlformats.org/officeDocument/2006/relationships/image" Target="../media/image26.pn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s://docs.google.com/forms/d/e/1FAIpQLScr9EVoqLI3pufthuomw_kGLYhXwWv0ubZcTmbAbSBquL0Wxg/viewfor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flipH="1">
            <a:off x="5695407" y="4702629"/>
            <a:ext cx="3252650" cy="803365"/>
          </a:xfrm>
        </p:spPr>
        <p:txBody>
          <a:bodyPr>
            <a:normAutofit fontScale="90000"/>
          </a:bodyPr>
          <a:lstStyle/>
          <a:p>
            <a:endParaRPr lang="en-US" dirty="0"/>
          </a:p>
        </p:txBody>
      </p:sp>
      <p:sp>
        <p:nvSpPr>
          <p:cNvPr id="3" name="Subtitle 2"/>
          <p:cNvSpPr>
            <a:spLocks noGrp="1"/>
          </p:cNvSpPr>
          <p:nvPr>
            <p:ph type="subTitle" idx="1"/>
          </p:nvPr>
        </p:nvSpPr>
        <p:spPr>
          <a:xfrm>
            <a:off x="5695406" y="3928410"/>
            <a:ext cx="4972593" cy="1329390"/>
          </a:xfrm>
        </p:spPr>
        <p:txBody>
          <a:bodyPr/>
          <a:lstStyle/>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9001" y="1316477"/>
            <a:ext cx="9439301" cy="5464287"/>
          </a:xfrm>
          <a:prstGeom prst="rect">
            <a:avLst/>
          </a:prstGeom>
        </p:spPr>
      </p:pic>
      <p:sp>
        <p:nvSpPr>
          <p:cNvPr id="6" name="TextBox 5"/>
          <p:cNvSpPr txBox="1"/>
          <p:nvPr/>
        </p:nvSpPr>
        <p:spPr>
          <a:xfrm>
            <a:off x="4155685" y="957923"/>
            <a:ext cx="3942782" cy="707886"/>
          </a:xfrm>
          <a:prstGeom prst="rect">
            <a:avLst/>
          </a:prstGeom>
          <a:solidFill>
            <a:srgbClr val="FFFF00"/>
          </a:solidFill>
        </p:spPr>
        <p:txBody>
          <a:bodyPr wrap="square" rtlCol="0">
            <a:spAutoFit/>
          </a:bodyPr>
          <a:lstStyle/>
          <a:p>
            <a:r>
              <a:rPr lang="en-US" sz="2000" dirty="0"/>
              <a:t>   “Bi Monthly Finance M</a:t>
            </a:r>
            <a:r>
              <a:rPr lang="en-US" sz="2000" dirty="0" smtClean="0"/>
              <a:t>agazine”</a:t>
            </a:r>
            <a:endParaRPr lang="en-US" sz="2000" dirty="0"/>
          </a:p>
          <a:p>
            <a:r>
              <a:rPr lang="en-US" sz="2000" b="1" dirty="0" smtClean="0"/>
              <a:t>   Vol-2</a:t>
            </a:r>
            <a:r>
              <a:rPr lang="en-US" sz="2000" b="1" dirty="0"/>
              <a:t>, </a:t>
            </a:r>
            <a:r>
              <a:rPr lang="en-US" sz="2000" b="1" dirty="0" smtClean="0"/>
              <a:t>issue-5, month Sept-</a:t>
            </a:r>
            <a:r>
              <a:rPr lang="en-US" sz="2000" b="1" dirty="0"/>
              <a:t>O</a:t>
            </a:r>
            <a:r>
              <a:rPr lang="en-US" sz="2000" b="1" dirty="0" smtClean="0"/>
              <a:t>ct</a:t>
            </a:r>
            <a:endParaRPr lang="en-US" sz="2000" b="1" dirty="0"/>
          </a:p>
        </p:txBody>
      </p:sp>
      <p:sp>
        <p:nvSpPr>
          <p:cNvPr id="5" name="TextBox 4"/>
          <p:cNvSpPr txBox="1"/>
          <p:nvPr/>
        </p:nvSpPr>
        <p:spPr>
          <a:xfrm>
            <a:off x="3187208" y="-98937"/>
            <a:ext cx="5528289" cy="2123658"/>
          </a:xfrm>
          <a:prstGeom prst="rect">
            <a:avLst/>
          </a:prstGeom>
          <a:noFill/>
        </p:spPr>
        <p:txBody>
          <a:bodyPr wrap="square" rtlCol="0">
            <a:spAutoFit/>
          </a:bodyPr>
          <a:lstStyle/>
          <a:p>
            <a:pPr algn="ctr"/>
            <a:r>
              <a:rPr lang="en-US" sz="6600" dirty="0">
                <a:solidFill>
                  <a:srgbClr val="421E06"/>
                </a:solidFill>
                <a:latin typeface="Franklin Gothic Medium" panose="020B0603020102020204" pitchFamily="34" charset="0"/>
              </a:rPr>
              <a:t>E- volve</a:t>
            </a:r>
          </a:p>
          <a:p>
            <a:pPr algn="ctr"/>
            <a:endParaRPr lang="en-US" sz="6600" dirty="0">
              <a:solidFill>
                <a:schemeClr val="accent2">
                  <a:lumMod val="50000"/>
                </a:schemeClr>
              </a:solidFill>
              <a:latin typeface="Franklin Gothic Medium" panose="020B0603020102020204"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766" y="1489741"/>
            <a:ext cx="1810792" cy="1813009"/>
          </a:xfrm>
          <a:prstGeom prst="rect">
            <a:avLst/>
          </a:prstGeom>
          <a:ln>
            <a:solidFill>
              <a:schemeClr val="accent2">
                <a:lumMod val="50000"/>
              </a:schemeClr>
            </a:solidFill>
          </a:ln>
          <a:effectLst>
            <a:outerShdw blurRad="63500" sx="102000" sy="102000" algn="ctr" rotWithShape="0">
              <a:prstClr val="black">
                <a:alpha val="40000"/>
              </a:prstClr>
            </a:outerShdw>
          </a:effectLst>
        </p:spPr>
      </p:pic>
      <p:sp>
        <p:nvSpPr>
          <p:cNvPr id="12" name="TextBox 11"/>
          <p:cNvSpPr txBox="1"/>
          <p:nvPr/>
        </p:nvSpPr>
        <p:spPr>
          <a:xfrm>
            <a:off x="506766" y="3641003"/>
            <a:ext cx="1949677" cy="646331"/>
          </a:xfrm>
          <a:prstGeom prst="rect">
            <a:avLst/>
          </a:prstGeom>
          <a:solidFill>
            <a:schemeClr val="accent3">
              <a:lumMod val="60000"/>
              <a:lumOff val="40000"/>
            </a:schemeClr>
          </a:solidFill>
          <a:ln>
            <a:solidFill>
              <a:schemeClr val="tx2">
                <a:lumMod val="50000"/>
              </a:schemeClr>
            </a:solidFill>
          </a:ln>
        </p:spPr>
        <p:txBody>
          <a:bodyPr wrap="square" rtlCol="0">
            <a:spAutoFit/>
          </a:bodyPr>
          <a:lstStyle/>
          <a:p>
            <a:pPr algn="ctr"/>
            <a:r>
              <a:rPr lang="en-US" b="1" dirty="0"/>
              <a:t>Dr. </a:t>
            </a:r>
            <a:r>
              <a:rPr lang="en-US" b="1" dirty="0" err="1"/>
              <a:t>Sapna</a:t>
            </a:r>
            <a:r>
              <a:rPr lang="en-US" b="1" dirty="0"/>
              <a:t> Rakesh</a:t>
            </a:r>
          </a:p>
          <a:p>
            <a:pPr algn="ctr"/>
            <a:r>
              <a:rPr lang="en-US" b="1" dirty="0"/>
              <a:t>(Director GLBIMR)</a:t>
            </a:r>
          </a:p>
        </p:txBody>
      </p:sp>
      <p:sp>
        <p:nvSpPr>
          <p:cNvPr id="13" name="TextBox 12"/>
          <p:cNvSpPr txBox="1"/>
          <p:nvPr/>
        </p:nvSpPr>
        <p:spPr>
          <a:xfrm>
            <a:off x="372626" y="4731412"/>
            <a:ext cx="2282235" cy="646331"/>
          </a:xfrm>
          <a:prstGeom prst="rect">
            <a:avLst/>
          </a:prstGeom>
          <a:solidFill>
            <a:schemeClr val="accent3">
              <a:lumMod val="60000"/>
              <a:lumOff val="40000"/>
            </a:schemeClr>
          </a:solidFill>
          <a:ln>
            <a:solidFill>
              <a:schemeClr val="tx1"/>
            </a:solidFill>
          </a:ln>
        </p:spPr>
        <p:txBody>
          <a:bodyPr wrap="square" rtlCol="0">
            <a:spAutoFit/>
          </a:bodyPr>
          <a:lstStyle/>
          <a:p>
            <a:pPr algn="ctr"/>
            <a:r>
              <a:rPr lang="en-US" b="1" dirty="0"/>
              <a:t>Dr. </a:t>
            </a:r>
            <a:r>
              <a:rPr lang="en-US" b="1" dirty="0" err="1"/>
              <a:t>Shuchita</a:t>
            </a:r>
            <a:r>
              <a:rPr lang="en-US" b="1" dirty="0"/>
              <a:t> Singh</a:t>
            </a:r>
          </a:p>
          <a:p>
            <a:pPr algn="ctr"/>
            <a:r>
              <a:rPr lang="en-US" sz="1600" b="1" dirty="0"/>
              <a:t>(Associate Professor</a:t>
            </a:r>
            <a:r>
              <a:rPr lang="en-US" dirty="0"/>
              <a:t>)</a:t>
            </a:r>
          </a:p>
        </p:txBody>
      </p:sp>
      <p:sp>
        <p:nvSpPr>
          <p:cNvPr id="14" name="TextBox 13"/>
          <p:cNvSpPr txBox="1"/>
          <p:nvPr/>
        </p:nvSpPr>
        <p:spPr>
          <a:xfrm>
            <a:off x="232850" y="4330133"/>
            <a:ext cx="2561785" cy="369332"/>
          </a:xfrm>
          <a:prstGeom prst="rect">
            <a:avLst/>
          </a:prstGeom>
          <a:solidFill>
            <a:schemeClr val="accent4">
              <a:lumMod val="60000"/>
              <a:lumOff val="40000"/>
            </a:schemeClr>
          </a:solidFill>
          <a:ln>
            <a:solidFill>
              <a:schemeClr val="accent4">
                <a:lumMod val="50000"/>
              </a:schemeClr>
            </a:solidFill>
          </a:ln>
          <a:effectLst>
            <a:glow rad="63500">
              <a:schemeClr val="accent2">
                <a:satMod val="175000"/>
                <a:alpha val="40000"/>
              </a:schemeClr>
            </a:glow>
          </a:effectLst>
        </p:spPr>
        <p:txBody>
          <a:bodyPr wrap="square" rtlCol="0">
            <a:spAutoFit/>
          </a:bodyPr>
          <a:lstStyle/>
          <a:p>
            <a:pPr algn="ctr"/>
            <a:r>
              <a:rPr lang="en-US" b="1" dirty="0"/>
              <a:t>Faculty Coordinators</a:t>
            </a:r>
          </a:p>
        </p:txBody>
      </p:sp>
      <p:sp>
        <p:nvSpPr>
          <p:cNvPr id="15" name="TextBox 14"/>
          <p:cNvSpPr txBox="1"/>
          <p:nvPr/>
        </p:nvSpPr>
        <p:spPr>
          <a:xfrm>
            <a:off x="372626" y="3249076"/>
            <a:ext cx="2098856" cy="369332"/>
          </a:xfrm>
          <a:prstGeom prst="rect">
            <a:avLst/>
          </a:prstGeom>
          <a:solidFill>
            <a:schemeClr val="accent4">
              <a:lumMod val="60000"/>
              <a:lumOff val="40000"/>
            </a:schemeClr>
          </a:solidFill>
          <a:ln>
            <a:solidFill>
              <a:schemeClr val="accent4">
                <a:lumMod val="50000"/>
              </a:schemeClr>
            </a:solidFill>
          </a:ln>
          <a:effectLst>
            <a:glow rad="63500">
              <a:schemeClr val="accent4">
                <a:satMod val="175000"/>
                <a:alpha val="40000"/>
              </a:schemeClr>
            </a:glow>
          </a:effectLst>
        </p:spPr>
        <p:txBody>
          <a:bodyPr wrap="square" rtlCol="0">
            <a:spAutoFit/>
          </a:bodyPr>
          <a:lstStyle/>
          <a:p>
            <a:pPr algn="ctr"/>
            <a:r>
              <a:rPr lang="en-US" b="1" dirty="0"/>
              <a:t>Patron</a:t>
            </a:r>
          </a:p>
        </p:txBody>
      </p:sp>
      <p:sp>
        <p:nvSpPr>
          <p:cNvPr id="19" name="TextBox 18"/>
          <p:cNvSpPr txBox="1"/>
          <p:nvPr/>
        </p:nvSpPr>
        <p:spPr>
          <a:xfrm>
            <a:off x="391423" y="5686764"/>
            <a:ext cx="2282235" cy="553998"/>
          </a:xfrm>
          <a:prstGeom prst="rect">
            <a:avLst/>
          </a:prstGeom>
          <a:solidFill>
            <a:schemeClr val="accent3">
              <a:lumMod val="60000"/>
              <a:lumOff val="40000"/>
            </a:schemeClr>
          </a:solidFill>
          <a:ln>
            <a:solidFill>
              <a:schemeClr val="bg2">
                <a:lumMod val="10000"/>
              </a:schemeClr>
            </a:solidFill>
          </a:ln>
        </p:spPr>
        <p:txBody>
          <a:bodyPr wrap="square" rtlCol="0">
            <a:spAutoFit/>
          </a:bodyPr>
          <a:lstStyle/>
          <a:p>
            <a:pPr algn="ctr"/>
            <a:r>
              <a:rPr lang="en-US" b="1" dirty="0"/>
              <a:t>Mr. </a:t>
            </a:r>
            <a:r>
              <a:rPr lang="en-US" b="1" dirty="0" err="1"/>
              <a:t>Sumit</a:t>
            </a:r>
            <a:r>
              <a:rPr lang="en-US" b="1" dirty="0"/>
              <a:t> Gulati</a:t>
            </a:r>
          </a:p>
          <a:p>
            <a:pPr algn="ctr"/>
            <a:r>
              <a:rPr lang="en-US" sz="1200" b="1" dirty="0"/>
              <a:t>(Founder of FINEXCELACADEMY)</a:t>
            </a:r>
          </a:p>
        </p:txBody>
      </p:sp>
      <p:sp>
        <p:nvSpPr>
          <p:cNvPr id="17" name="TextBox 16"/>
          <p:cNvSpPr txBox="1"/>
          <p:nvPr/>
        </p:nvSpPr>
        <p:spPr>
          <a:xfrm>
            <a:off x="391423" y="5364251"/>
            <a:ext cx="2282235" cy="369332"/>
          </a:xfrm>
          <a:prstGeom prst="rect">
            <a:avLst/>
          </a:prstGeom>
          <a:solidFill>
            <a:schemeClr val="accent4">
              <a:lumMod val="60000"/>
              <a:lumOff val="40000"/>
            </a:schemeClr>
          </a:solidFill>
          <a:ln>
            <a:solidFill>
              <a:schemeClr val="accent4">
                <a:lumMod val="75000"/>
              </a:schemeClr>
            </a:solidFill>
          </a:ln>
          <a:effectLst>
            <a:outerShdw blurRad="50800" dist="38100" dir="8100000" algn="tr" rotWithShape="0">
              <a:prstClr val="black">
                <a:alpha val="40000"/>
              </a:prstClr>
            </a:outerShdw>
          </a:effectLst>
        </p:spPr>
        <p:txBody>
          <a:bodyPr wrap="square" rtlCol="0">
            <a:spAutoFit/>
          </a:bodyPr>
          <a:lstStyle/>
          <a:p>
            <a:pPr algn="ctr"/>
            <a:r>
              <a:rPr lang="en-US" b="1" dirty="0"/>
              <a:t>Corporate Mentor</a:t>
            </a:r>
          </a:p>
        </p:txBody>
      </p:sp>
      <p:sp>
        <p:nvSpPr>
          <p:cNvPr id="20" name="TextBox 19"/>
          <p:cNvSpPr txBox="1"/>
          <p:nvPr/>
        </p:nvSpPr>
        <p:spPr>
          <a:xfrm>
            <a:off x="506766" y="2715881"/>
            <a:ext cx="1810792" cy="523220"/>
          </a:xfrm>
          <a:prstGeom prst="rect">
            <a:avLst/>
          </a:prstGeom>
          <a:solidFill>
            <a:schemeClr val="bg1"/>
          </a:solidFill>
        </p:spPr>
        <p:txBody>
          <a:bodyPr wrap="square" rtlCol="0">
            <a:spAutoFit/>
          </a:bodyPr>
          <a:lstStyle/>
          <a:p>
            <a:pPr algn="ctr"/>
            <a:r>
              <a:rPr lang="en-US" sz="1400" b="1" dirty="0"/>
              <a:t>Shri Pankaj Agarwal</a:t>
            </a:r>
          </a:p>
          <a:p>
            <a:pPr algn="ctr"/>
            <a:r>
              <a:rPr lang="en-US" sz="1400" b="1" dirty="0"/>
              <a:t>(Vice Chairman)</a:t>
            </a:r>
          </a:p>
        </p:txBody>
      </p:sp>
      <p:pic>
        <p:nvPicPr>
          <p:cNvPr id="21" name="Picture 2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4902" y="17079"/>
            <a:ext cx="1514519" cy="1193670"/>
          </a:xfrm>
          <a:prstGeom prst="rect">
            <a:avLst/>
          </a:prstGeom>
        </p:spPr>
      </p:pic>
      <p:sp>
        <p:nvSpPr>
          <p:cNvPr id="22" name="TextBox 21"/>
          <p:cNvSpPr txBox="1"/>
          <p:nvPr/>
        </p:nvSpPr>
        <p:spPr>
          <a:xfrm>
            <a:off x="253523" y="1147200"/>
            <a:ext cx="2217959" cy="338554"/>
          </a:xfrm>
          <a:prstGeom prst="rect">
            <a:avLst/>
          </a:prstGeom>
          <a:solidFill>
            <a:schemeClr val="accent4">
              <a:lumMod val="60000"/>
              <a:lumOff val="40000"/>
            </a:schemeClr>
          </a:solidFill>
          <a:ln>
            <a:solidFill>
              <a:schemeClr val="accent4">
                <a:lumMod val="50000"/>
              </a:schemeClr>
            </a:solidFill>
          </a:ln>
          <a:effectLst>
            <a:glow rad="63500">
              <a:schemeClr val="accent4">
                <a:satMod val="175000"/>
                <a:alpha val="40000"/>
              </a:schemeClr>
            </a:glow>
          </a:effectLst>
        </p:spPr>
        <p:txBody>
          <a:bodyPr wrap="square" rtlCol="0">
            <a:spAutoFit/>
          </a:bodyPr>
          <a:lstStyle/>
          <a:p>
            <a:pPr algn="ctr"/>
            <a:r>
              <a:rPr lang="en-US" sz="1600" b="1" dirty="0"/>
              <a:t>Chief Patron</a:t>
            </a:r>
          </a:p>
        </p:txBody>
      </p:sp>
      <p:pic>
        <p:nvPicPr>
          <p:cNvPr id="24" name="Picture 23"/>
          <p:cNvPicPr>
            <a:picLocks noChangeAspect="1"/>
          </p:cNvPicPr>
          <p:nvPr/>
        </p:nvPicPr>
        <p:blipFill rotWithShape="1">
          <a:blip r:embed="rId5">
            <a:extLst>
              <a:ext uri="{28A0092B-C50C-407E-A947-70E740481C1C}">
                <a14:useLocalDpi xmlns:a14="http://schemas.microsoft.com/office/drawing/2010/main" val="0"/>
              </a:ext>
            </a:extLst>
          </a:blip>
          <a:srcRect t="59231"/>
          <a:stretch/>
        </p:blipFill>
        <p:spPr>
          <a:xfrm>
            <a:off x="-1" y="6280213"/>
            <a:ext cx="13013143" cy="6301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28475" y="17079"/>
            <a:ext cx="3763525" cy="1130121"/>
          </a:xfrm>
          <a:prstGeom prst="rect">
            <a:avLst/>
          </a:prstGeom>
        </p:spPr>
      </p:pic>
    </p:spTree>
    <p:extLst>
      <p:ext uri="{BB962C8B-B14F-4D97-AF65-F5344CB8AC3E}">
        <p14:creationId xmlns:p14="http://schemas.microsoft.com/office/powerpoint/2010/main" val="18454511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097B7F1-E898-4F8A-A4B4-D5A3C8EBABBC}"/>
              </a:ext>
            </a:extLst>
          </p:cNvPr>
          <p:cNvSpPr/>
          <p:nvPr/>
        </p:nvSpPr>
        <p:spPr>
          <a:xfrm>
            <a:off x="151395" y="104503"/>
            <a:ext cx="5975085" cy="6753497"/>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b="0" i="0" dirty="0" smtClean="0">
                <a:solidFill>
                  <a:srgbClr val="000000"/>
                </a:solidFill>
                <a:effectLst/>
                <a:latin typeface="Times New Roman" panose="02020603050405020304" pitchFamily="18" charset="0"/>
                <a:cs typeface="Times New Roman" panose="02020603050405020304" pitchFamily="18" charset="0"/>
              </a:rPr>
              <a:t>The </a:t>
            </a:r>
            <a:r>
              <a:rPr lang="en-US" b="0" i="0" dirty="0">
                <a:solidFill>
                  <a:srgbClr val="000000"/>
                </a:solidFill>
                <a:effectLst/>
                <a:latin typeface="Times New Roman" panose="02020603050405020304" pitchFamily="18" charset="0"/>
                <a:cs typeface="Times New Roman" panose="02020603050405020304" pitchFamily="18" charset="0"/>
              </a:rPr>
              <a:t>government agency has signed an agreement for a $10-million loan guarantee for Punjab Renewable Energy Systems, which will help fund the construction of seven biomass plants. It has also committed $30-million for an </a:t>
            </a:r>
            <a:r>
              <a:rPr lang="en-US" b="0" i="0" dirty="0" err="1" smtClean="0">
                <a:solidFill>
                  <a:srgbClr val="000000"/>
                </a:solidFill>
                <a:effectLst/>
                <a:latin typeface="Times New Roman" panose="02020603050405020304" pitchFamily="18" charset="0"/>
                <a:cs typeface="Times New Roman" panose="02020603050405020304" pitchFamily="18" charset="0"/>
              </a:rPr>
              <a:t>agri</a:t>
            </a:r>
            <a:r>
              <a:rPr lang="en-US" b="0" i="0" dirty="0" smtClean="0">
                <a:solidFill>
                  <a:srgbClr val="000000"/>
                </a:solidFill>
                <a:effectLst/>
                <a:latin typeface="Times New Roman" panose="02020603050405020304" pitchFamily="18" charset="0"/>
                <a:cs typeface="Times New Roman" panose="02020603050405020304" pitchFamily="18" charset="0"/>
              </a:rPr>
              <a:t> tech </a:t>
            </a:r>
            <a:r>
              <a:rPr lang="en-US" b="0" i="0" dirty="0">
                <a:solidFill>
                  <a:srgbClr val="000000"/>
                </a:solidFill>
                <a:effectLst/>
                <a:latin typeface="Times New Roman" panose="02020603050405020304" pitchFamily="18" charset="0"/>
                <a:cs typeface="Times New Roman" panose="02020603050405020304" pitchFamily="18" charset="0"/>
              </a:rPr>
              <a:t>fund and $10-million to a milk company,</a:t>
            </a:r>
          </a:p>
          <a:p>
            <a:pPr algn="just"/>
            <a:r>
              <a:rPr lang="en-US" b="0" i="0" dirty="0">
                <a:solidFill>
                  <a:srgbClr val="000000"/>
                </a:solidFill>
                <a:effectLst/>
                <a:latin typeface="Times New Roman" panose="02020603050405020304" pitchFamily="18" charset="0"/>
                <a:cs typeface="Times New Roman" panose="02020603050405020304" pitchFamily="18" charset="0"/>
              </a:rPr>
              <a:t>Nathan said.</a:t>
            </a:r>
          </a:p>
          <a:p>
            <a:pPr algn="just"/>
            <a:r>
              <a:rPr lang="en-US" b="0" i="0" dirty="0" smtClean="0">
                <a:solidFill>
                  <a:srgbClr val="000000"/>
                </a:solidFill>
                <a:effectLst/>
                <a:latin typeface="Times New Roman" panose="02020603050405020304" pitchFamily="18" charset="0"/>
                <a:cs typeface="Times New Roman" panose="02020603050405020304" pitchFamily="18" charset="0"/>
              </a:rPr>
              <a:t>The </a:t>
            </a:r>
            <a:r>
              <a:rPr lang="en-US" b="0" i="0" dirty="0">
                <a:solidFill>
                  <a:srgbClr val="000000"/>
                </a:solidFill>
                <a:effectLst/>
                <a:latin typeface="Times New Roman" panose="02020603050405020304" pitchFamily="18" charset="0"/>
                <a:cs typeface="Times New Roman" panose="02020603050405020304" pitchFamily="18" charset="0"/>
              </a:rPr>
              <a:t>DFC has so far committed $3-billion to private Indian enterprises since formation in 2019. The agency will also announce investments in the healthcare segment during the New Delhi-leg of Nathan’s visit, in addition to other focus areas such as digital and physical infrastructure.</a:t>
            </a:r>
          </a:p>
          <a:p>
            <a:pPr algn="just"/>
            <a:endParaRPr lang="en-US" b="0" i="0" dirty="0" smtClean="0">
              <a:solidFill>
                <a:srgbClr val="000000"/>
              </a:solidFill>
              <a:effectLst/>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dirty="0" smtClean="0">
                <a:latin typeface="Times New Roman" panose="02020603050405020304" pitchFamily="18" charset="0"/>
                <a:cs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a:p>
            <a:pPr algn="just"/>
            <a:r>
              <a:rPr lang="en-US" b="1" dirty="0" err="1">
                <a:latin typeface="Times New Roman" panose="02020603050405020304" pitchFamily="18" charset="0"/>
                <a:cs typeface="Times New Roman" panose="02020603050405020304" pitchFamily="18" charset="0"/>
              </a:rPr>
              <a:t>Refrence:https</a:t>
            </a:r>
            <a:r>
              <a:rPr lang="en-US" b="1" dirty="0">
                <a:latin typeface="Times New Roman" panose="02020603050405020304" pitchFamily="18" charset="0"/>
                <a:cs typeface="Times New Roman" panose="02020603050405020304" pitchFamily="18" charset="0"/>
              </a:rPr>
              <a:t>://www.thehindubusinessline.com/news/us-development-finance-corp-to-support-financial-inclusion-clean-energy-projects/article66027573.ece</a:t>
            </a:r>
          </a:p>
        </p:txBody>
      </p:sp>
      <p:pic>
        <p:nvPicPr>
          <p:cNvPr id="1026" name="Picture 2" descr="Financial Institutions: The Different Types and How They W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388" y="312738"/>
            <a:ext cx="4467498" cy="2199034"/>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pic>
        <p:nvPicPr>
          <p:cNvPr id="1028" name="Picture 4" descr="Microfinance Risk Participation and Guarantee Program | Asian Development  Ban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54388" y="2511772"/>
            <a:ext cx="4467498" cy="3879984"/>
          </a:xfrm>
          <a:prstGeom prst="rect">
            <a:avLst/>
          </a:prstGeom>
          <a:noFill/>
          <a:effectLst>
            <a:glow rad="63500">
              <a:schemeClr val="accent6">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AutoShape 6" descr="The story of microfinance in India - Bridge India"/>
          <p:cNvSpPr>
            <a:spLocks noChangeAspect="1" noChangeArrowheads="1"/>
          </p:cNvSpPr>
          <p:nvPr/>
        </p:nvSpPr>
        <p:spPr bwMode="auto">
          <a:xfrm>
            <a:off x="15139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The story of microfinance in India - Bridge Indi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Microfinance sector face risk of Money Launder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8383" r="7089" b="10636"/>
          <a:stretch/>
        </p:blipFill>
        <p:spPr>
          <a:xfrm rot="21415479">
            <a:off x="2516262" y="3843550"/>
            <a:ext cx="3275029" cy="1945414"/>
          </a:xfrm>
          <a:prstGeom prst="rect">
            <a:avLst/>
          </a:prstGeom>
          <a:ln>
            <a:solidFill>
              <a:schemeClr val="accent6">
                <a:lumMod val="50000"/>
              </a:schemeClr>
            </a:solidFill>
          </a:ln>
          <a:effectLst>
            <a:softEdge rad="63500"/>
          </a:effectLst>
          <a:scene3d>
            <a:camera prst="perspectiveRelaxed"/>
            <a:lightRig rig="threePt" dir="t"/>
          </a:scene3d>
          <a:sp3d/>
        </p:spPr>
      </p:pic>
    </p:spTree>
    <p:extLst>
      <p:ext uri="{BB962C8B-B14F-4D97-AF65-F5344CB8AC3E}">
        <p14:creationId xmlns:p14="http://schemas.microsoft.com/office/powerpoint/2010/main" val="1721292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1"/>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73262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384493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443505" y="1228708"/>
            <a:ext cx="4295726" cy="597113"/>
          </a:xfrm>
          <a:prstGeom prst="roundRect">
            <a:avLst/>
          </a:prstGeom>
          <a:solidFill>
            <a:schemeClr val="accent2">
              <a:lumMod val="50000"/>
            </a:schemeClr>
          </a:solidFill>
          <a:effectLst>
            <a:glow rad="63500">
              <a:schemeClr val="accent5">
                <a:satMod val="175000"/>
                <a:alpha val="40000"/>
              </a:schemeClr>
            </a:glow>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Rounded MT Bold" panose="020F0704030504030204" pitchFamily="34" charset="0"/>
              </a:rPr>
              <a:t>Sakshi Jaiswal</a:t>
            </a:r>
          </a:p>
          <a:p>
            <a:pPr algn="ctr"/>
            <a:r>
              <a:rPr lang="en-US" sz="1400" dirty="0">
                <a:latin typeface="Arial Rounded MT Bold" panose="020F0704030504030204" pitchFamily="34" charset="0"/>
              </a:rPr>
              <a:t>PGDM22263</a:t>
            </a:r>
          </a:p>
          <a:p>
            <a:pPr algn="ctr"/>
            <a:r>
              <a:rPr lang="en-US" sz="1400" dirty="0">
                <a:latin typeface="Arial Rounded MT Bold" panose="020F0704030504030204" pitchFamily="34" charset="0"/>
              </a:rPr>
              <a:t>Sakshi.jaiswal2022@glbimr.org</a:t>
            </a: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5413" t="4923" r="29031" b="64308"/>
          <a:stretch/>
        </p:blipFill>
        <p:spPr>
          <a:xfrm>
            <a:off x="6272113" y="1813808"/>
            <a:ext cx="1183703" cy="136581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ounded Rectangle 5"/>
          <p:cNvSpPr/>
          <p:nvPr/>
        </p:nvSpPr>
        <p:spPr>
          <a:xfrm>
            <a:off x="1688123" y="2167868"/>
            <a:ext cx="4356629" cy="602270"/>
          </a:xfrm>
          <a:prstGeom prst="roundRect">
            <a:avLst/>
          </a:prstGeom>
          <a:solidFill>
            <a:schemeClr val="accent2">
              <a:lumMod val="50000"/>
            </a:schemeClr>
          </a:solidFill>
          <a:effectLst>
            <a:glow rad="63500">
              <a:schemeClr val="accent5">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latin typeface="Arial Rounded MT Bold" panose="020F0704030504030204" pitchFamily="34" charset="0"/>
              </a:rPr>
              <a:t>Ashutosh Kumar</a:t>
            </a:r>
          </a:p>
          <a:p>
            <a:pPr algn="ctr"/>
            <a:r>
              <a:rPr lang="en-US" sz="1400" dirty="0">
                <a:latin typeface="Arial Rounded MT Bold" panose="020F0704030504030204" pitchFamily="34" charset="0"/>
              </a:rPr>
              <a:t>PGDM22054</a:t>
            </a:r>
          </a:p>
          <a:p>
            <a:pPr algn="ctr"/>
            <a:r>
              <a:rPr lang="en-US" sz="1400" dirty="0">
                <a:latin typeface="Arial Rounded MT Bold" panose="020F0704030504030204" pitchFamily="34" charset="0"/>
              </a:rPr>
              <a:t>Ashutosh.kumar2022@glbimr.org</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2956" t="4308" r="18282" b="35384"/>
          <a:stretch/>
        </p:blipFill>
        <p:spPr>
          <a:xfrm>
            <a:off x="140676" y="850504"/>
            <a:ext cx="1123515" cy="130259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9" name="TextBox 8"/>
          <p:cNvSpPr txBox="1"/>
          <p:nvPr/>
        </p:nvSpPr>
        <p:spPr>
          <a:xfrm>
            <a:off x="1587921" y="150859"/>
            <a:ext cx="4191709" cy="523220"/>
          </a:xfrm>
          <a:prstGeom prst="rect">
            <a:avLst/>
          </a:prstGeom>
          <a:solidFill>
            <a:schemeClr val="accent6">
              <a:lumMod val="20000"/>
              <a:lumOff val="80000"/>
            </a:schemeClr>
          </a:solidFill>
          <a:ln>
            <a:solidFill>
              <a:schemeClr val="accent2">
                <a:lumMod val="50000"/>
              </a:schemeClr>
            </a:solidFill>
          </a:ln>
        </p:spPr>
        <p:txBody>
          <a:bodyPr wrap="square" rtlCol="0">
            <a:spAutoFit/>
          </a:bodyPr>
          <a:lstStyle/>
          <a:p>
            <a:r>
              <a:rPr lang="en-US" sz="2800" dirty="0" smtClean="0">
                <a:latin typeface="Arial Black" panose="020B0A04020102020204" pitchFamily="34" charset="0"/>
              </a:rPr>
              <a:t>EDITORIAL  BOARD</a:t>
            </a:r>
            <a:endParaRPr lang="en-US" sz="2800" dirty="0">
              <a:latin typeface="Arial Black" panose="020B0A04020102020204" pitchFamily="34" charset="0"/>
            </a:endParaRPr>
          </a:p>
        </p:txBody>
      </p:sp>
      <p:sp>
        <p:nvSpPr>
          <p:cNvPr id="10" name="TextBox 9"/>
          <p:cNvSpPr txBox="1"/>
          <p:nvPr/>
        </p:nvSpPr>
        <p:spPr>
          <a:xfrm>
            <a:off x="8117058" y="160599"/>
            <a:ext cx="3629465" cy="954107"/>
          </a:xfrm>
          <a:prstGeom prst="rect">
            <a:avLst/>
          </a:prstGeom>
          <a:solidFill>
            <a:schemeClr val="accent6">
              <a:lumMod val="20000"/>
              <a:lumOff val="80000"/>
            </a:schemeClr>
          </a:solidFill>
          <a:ln>
            <a:solidFill>
              <a:schemeClr val="accent2">
                <a:lumMod val="50000"/>
              </a:schemeClr>
            </a:solidFill>
          </a:ln>
        </p:spPr>
        <p:txBody>
          <a:bodyPr wrap="square" rtlCol="0">
            <a:spAutoFit/>
          </a:bodyPr>
          <a:lstStyle/>
          <a:p>
            <a:pPr algn="ctr"/>
            <a:r>
              <a:rPr lang="en-US" sz="2800" dirty="0">
                <a:latin typeface="Arial Black" panose="020B0A04020102020204" pitchFamily="34" charset="0"/>
              </a:rPr>
              <a:t>Winner Of Last Magazine</a:t>
            </a:r>
          </a:p>
        </p:txBody>
      </p:sp>
      <p:sp>
        <p:nvSpPr>
          <p:cNvPr id="11" name="TextBox 10"/>
          <p:cNvSpPr txBox="1"/>
          <p:nvPr/>
        </p:nvSpPr>
        <p:spPr>
          <a:xfrm>
            <a:off x="8238979" y="5068631"/>
            <a:ext cx="3953021" cy="461665"/>
          </a:xfrm>
          <a:prstGeom prst="rect">
            <a:avLst/>
          </a:prstGeom>
          <a:solidFill>
            <a:schemeClr val="accent6">
              <a:lumMod val="20000"/>
              <a:lumOff val="80000"/>
            </a:schemeClr>
          </a:solidFill>
        </p:spPr>
        <p:txBody>
          <a:bodyPr wrap="square" rtlCol="0">
            <a:spAutoFit/>
          </a:bodyPr>
          <a:lstStyle/>
          <a:p>
            <a:r>
              <a:rPr lang="en-US" sz="2400" dirty="0">
                <a:latin typeface="Arial Black" panose="020B0A04020102020204" pitchFamily="34" charset="0"/>
              </a:rPr>
              <a:t>CONGRATULATIONS</a:t>
            </a:r>
          </a:p>
        </p:txBody>
      </p:sp>
      <p:sp>
        <p:nvSpPr>
          <p:cNvPr id="12" name="TextBox 11"/>
          <p:cNvSpPr txBox="1"/>
          <p:nvPr/>
        </p:nvSpPr>
        <p:spPr>
          <a:xfrm>
            <a:off x="8117057" y="5679112"/>
            <a:ext cx="3953021" cy="923330"/>
          </a:xfrm>
          <a:prstGeom prst="rect">
            <a:avLst/>
          </a:prstGeom>
          <a:solidFill>
            <a:schemeClr val="accent2">
              <a:lumMod val="20000"/>
              <a:lumOff val="80000"/>
            </a:schemeClr>
          </a:solidFill>
          <a:effectLst>
            <a:outerShdw blurRad="50800" dist="38100" dir="10800000" algn="r" rotWithShape="0">
              <a:prstClr val="black">
                <a:alpha val="40000"/>
              </a:prstClr>
            </a:outerShdw>
          </a:effectLst>
        </p:spPr>
        <p:txBody>
          <a:bodyPr wrap="square" rtlCol="0">
            <a:spAutoFit/>
          </a:bodyPr>
          <a:lstStyle/>
          <a:p>
            <a:pPr algn="ctr"/>
            <a:r>
              <a:rPr lang="en-US" b="1" dirty="0" smtClean="0">
                <a:latin typeface="Arial Black" panose="020B0A04020102020204" pitchFamily="34" charset="0"/>
              </a:rPr>
              <a:t>Tanya Gupta</a:t>
            </a:r>
            <a:endParaRPr lang="en-US" b="1" dirty="0">
              <a:latin typeface="Arial Black" panose="020B0A04020102020204" pitchFamily="34" charset="0"/>
            </a:endParaRPr>
          </a:p>
          <a:p>
            <a:pPr algn="ctr"/>
            <a:r>
              <a:rPr lang="en-US" b="1" dirty="0" smtClean="0">
                <a:latin typeface="Arial Black" panose="020B0A04020102020204" pitchFamily="34" charset="0"/>
              </a:rPr>
              <a:t>PGDM22262 </a:t>
            </a:r>
            <a:endParaRPr lang="en-US" b="1" dirty="0">
              <a:latin typeface="Arial Black" panose="020B0A04020102020204" pitchFamily="34" charset="0"/>
            </a:endParaRPr>
          </a:p>
          <a:p>
            <a:pPr algn="ctr"/>
            <a:r>
              <a:rPr lang="en-US" b="1" dirty="0">
                <a:latin typeface="Arial Black" panose="020B0A04020102020204" pitchFamily="34" charset="0"/>
              </a:rPr>
              <a:t>SEC - D</a:t>
            </a:r>
          </a:p>
        </p:txBody>
      </p:sp>
      <p:pic>
        <p:nvPicPr>
          <p:cNvPr id="2" name="Picture 1"/>
          <p:cNvPicPr>
            <a:picLocks noChangeAspect="1"/>
          </p:cNvPicPr>
          <p:nvPr/>
        </p:nvPicPr>
        <p:blipFill rotWithShape="1">
          <a:blip r:embed="rId4" cstate="print">
            <a:extLst>
              <a:ext uri="{28A0092B-C50C-407E-A947-70E740481C1C}">
                <a14:useLocalDpi xmlns:a14="http://schemas.microsoft.com/office/drawing/2010/main" val="0"/>
              </a:ext>
            </a:extLst>
          </a:blip>
          <a:srcRect l="33787" r="26562" b="20086"/>
          <a:stretch/>
        </p:blipFill>
        <p:spPr>
          <a:xfrm>
            <a:off x="174710" y="2844312"/>
            <a:ext cx="1067472" cy="12574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3" name="Rounded Rectangle 12"/>
          <p:cNvSpPr/>
          <p:nvPr/>
        </p:nvSpPr>
        <p:spPr>
          <a:xfrm>
            <a:off x="1887734" y="4146664"/>
            <a:ext cx="4204406" cy="647405"/>
          </a:xfrm>
          <a:prstGeom prst="roundRect">
            <a:avLst/>
          </a:prstGeom>
          <a:solidFill>
            <a:schemeClr val="accent2">
              <a:lumMod val="50000"/>
            </a:schemeClr>
          </a:solidFill>
          <a:effectLst>
            <a:glow rad="63500">
              <a:schemeClr val="accent5">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Rounded MT Bold" panose="020F0704030504030204" pitchFamily="34" charset="0"/>
              </a:rPr>
              <a:t>Pallavi</a:t>
            </a:r>
            <a:r>
              <a:rPr lang="en-US" sz="1400" dirty="0" smtClean="0">
                <a:latin typeface="Arial Rounded MT Bold" panose="020F0704030504030204" pitchFamily="34" charset="0"/>
              </a:rPr>
              <a:t> Dixit</a:t>
            </a:r>
            <a:endParaRPr lang="en-US" sz="1400" dirty="0">
              <a:latin typeface="Arial Rounded MT Bold" panose="020F0704030504030204" pitchFamily="34" charset="0"/>
            </a:endParaRPr>
          </a:p>
          <a:p>
            <a:pPr algn="ctr"/>
            <a:r>
              <a:rPr lang="en-US" sz="1400" dirty="0" smtClean="0">
                <a:latin typeface="Arial Rounded MT Bold" panose="020F0704030504030204" pitchFamily="34" charset="0"/>
              </a:rPr>
              <a:t>PGDM22088</a:t>
            </a:r>
          </a:p>
          <a:p>
            <a:pPr algn="ctr"/>
            <a:r>
              <a:rPr lang="en-US" sz="1400" dirty="0" smtClean="0">
                <a:latin typeface="Arial Rounded MT Bold" panose="020F0704030504030204" pitchFamily="34" charset="0"/>
              </a:rPr>
              <a:t>Pallavi.dixit2022@glbimr.org</a:t>
            </a:r>
            <a:endParaRPr lang="en-US" sz="1400" dirty="0">
              <a:latin typeface="Arial Rounded MT Bold" panose="020F0704030504030204" pitchFamily="34" charset="0"/>
            </a:endParaRPr>
          </a:p>
        </p:txBody>
      </p:sp>
      <p:sp>
        <p:nvSpPr>
          <p:cNvPr id="14" name="Rounded Rectangle 13"/>
          <p:cNvSpPr/>
          <p:nvPr/>
        </p:nvSpPr>
        <p:spPr>
          <a:xfrm>
            <a:off x="1389648" y="3269964"/>
            <a:ext cx="4349583" cy="622767"/>
          </a:xfrm>
          <a:prstGeom prst="roundRect">
            <a:avLst/>
          </a:prstGeom>
          <a:solidFill>
            <a:schemeClr val="accent2">
              <a:lumMod val="50000"/>
            </a:schemeClr>
          </a:solidFill>
          <a:effectLst>
            <a:glow rad="63500">
              <a:schemeClr val="accent5">
                <a:satMod val="175000"/>
                <a:alpha val="40000"/>
              </a:schemeClr>
            </a:glow>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Arial Rounded MT Bold" panose="020F0704030504030204" pitchFamily="34" charset="0"/>
              </a:rPr>
              <a:t>Rajani</a:t>
            </a:r>
            <a:r>
              <a:rPr lang="en-US" sz="1400" dirty="0" smtClean="0">
                <a:latin typeface="Arial Rounded MT Bold" panose="020F0704030504030204" pitchFamily="34" charset="0"/>
              </a:rPr>
              <a:t> Dubey</a:t>
            </a:r>
          </a:p>
          <a:p>
            <a:pPr algn="ctr"/>
            <a:r>
              <a:rPr lang="en-US" sz="1400" dirty="0">
                <a:latin typeface="Arial Rounded MT Bold" panose="020F0704030504030204" pitchFamily="34" charset="0"/>
              </a:rPr>
              <a:t>PGDM22386</a:t>
            </a:r>
          </a:p>
          <a:p>
            <a:pPr algn="ctr"/>
            <a:r>
              <a:rPr lang="en-US" sz="1400" dirty="0" smtClean="0">
                <a:latin typeface="Arial Rounded MT Bold" panose="020F0704030504030204" pitchFamily="34" charset="0"/>
              </a:rPr>
              <a:t>Rajani.dubey2022@glbimr.org</a:t>
            </a:r>
            <a:endParaRPr lang="en-US" sz="1400" dirty="0">
              <a:latin typeface="Arial Rounded MT Bold" panose="020F0704030504030204" pitchFamily="34" charset="0"/>
            </a:endParaRPr>
          </a:p>
        </p:txBody>
      </p:sp>
      <p:sp>
        <p:nvSpPr>
          <p:cNvPr id="5" name="AutoShape 2" descr="blob:https://web.whatsapp.com/59ac522c-5d1d-4a20-bce3-c985ae1b98c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l="15012" t="7810" r="17611" b="32571"/>
          <a:stretch/>
        </p:blipFill>
        <p:spPr>
          <a:xfrm>
            <a:off x="6393638" y="3642226"/>
            <a:ext cx="1102843" cy="14264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0879" t="9333" r="19694" b="27810"/>
          <a:stretch/>
        </p:blipFill>
        <p:spPr>
          <a:xfrm>
            <a:off x="8457696" y="1135836"/>
            <a:ext cx="2998429" cy="3823263"/>
          </a:xfrm>
          <a:prstGeom prst="rect">
            <a:avLst/>
          </a:prstGeom>
          <a:ln>
            <a:solidFill>
              <a:schemeClr val="accent3">
                <a:lumMod val="50000"/>
              </a:schemeClr>
            </a:solidFill>
          </a:ln>
        </p:spPr>
      </p:pic>
      <p:sp>
        <p:nvSpPr>
          <p:cNvPr id="17" name="TextBox 16"/>
          <p:cNvSpPr txBox="1"/>
          <p:nvPr/>
        </p:nvSpPr>
        <p:spPr>
          <a:xfrm>
            <a:off x="542424" y="5322564"/>
            <a:ext cx="6402635" cy="861774"/>
          </a:xfrm>
          <a:prstGeom prst="rect">
            <a:avLst/>
          </a:prstGeom>
          <a:solidFill>
            <a:srgbClr val="FFFF00"/>
          </a:solidFill>
        </p:spPr>
        <p:txBody>
          <a:bodyPr wrap="square" rtlCol="0">
            <a:spAutoFit/>
          </a:bodyPr>
          <a:lstStyle/>
          <a:p>
            <a:r>
              <a:rPr lang="en-US" sz="1600" dirty="0">
                <a:latin typeface="Arial Rounded MT Bold" panose="020F0704030504030204" pitchFamily="34" charset="0"/>
              </a:rPr>
              <a:t>FILL THE FORM, </a:t>
            </a:r>
            <a:r>
              <a:rPr lang="en-US" sz="1600" dirty="0" smtClean="0">
                <a:latin typeface="Arial Rounded MT Bold" panose="020F0704030504030204" pitchFamily="34" charset="0"/>
              </a:rPr>
              <a:t>TO BE A PART OF EDITORIAL COMMITTEE FOR THE UPCOMING FINANCE MAGAZINE.</a:t>
            </a:r>
            <a:r>
              <a:rPr lang="en-US" sz="1400" dirty="0" smtClean="0">
                <a:latin typeface="Arial Rounded MT Bold" panose="020F0704030504030204" pitchFamily="34" charset="0"/>
              </a:rPr>
              <a:t>(ARTICLE TOPIC G20)</a:t>
            </a:r>
            <a:endParaRPr lang="en-US" sz="1600" dirty="0" smtClean="0">
              <a:latin typeface="Arial Rounded MT Bold" panose="020F0704030504030204" pitchFamily="34" charset="0"/>
            </a:endParaRPr>
          </a:p>
          <a:p>
            <a:r>
              <a:rPr lang="en-US" sz="1600" dirty="0" smtClean="0">
                <a:solidFill>
                  <a:schemeClr val="accent5">
                    <a:lumMod val="75000"/>
                  </a:schemeClr>
                </a:solidFill>
                <a:latin typeface="Arial Rounded MT Bold" panose="020F0704030504030204" pitchFamily="34" charset="0"/>
              </a:rPr>
              <a:t>LINK IS GIVEN BELOW</a:t>
            </a:r>
            <a:r>
              <a:rPr lang="en-US" dirty="0" smtClean="0">
                <a:solidFill>
                  <a:schemeClr val="accent5">
                    <a:lumMod val="75000"/>
                  </a:schemeClr>
                </a:solidFill>
              </a:rPr>
              <a:t> </a:t>
            </a:r>
            <a:endParaRPr lang="en-US" dirty="0">
              <a:solidFill>
                <a:schemeClr val="accent5">
                  <a:lumMod val="75000"/>
                </a:schemeClr>
              </a:solidFill>
            </a:endParaRPr>
          </a:p>
        </p:txBody>
      </p:sp>
      <p:sp>
        <p:nvSpPr>
          <p:cNvPr id="18" name="Down Arrow 17"/>
          <p:cNvSpPr/>
          <p:nvPr/>
        </p:nvSpPr>
        <p:spPr>
          <a:xfrm>
            <a:off x="2913017" y="5876289"/>
            <a:ext cx="248194" cy="2644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389648" y="6184338"/>
            <a:ext cx="4162066" cy="369332"/>
          </a:xfrm>
          <a:prstGeom prst="rect">
            <a:avLst/>
          </a:prstGeom>
          <a:solidFill>
            <a:srgbClr val="FF9933"/>
          </a:solidFill>
        </p:spPr>
        <p:txBody>
          <a:bodyPr wrap="square" rtlCol="0">
            <a:spAutoFit/>
          </a:bodyPr>
          <a:lstStyle/>
          <a:p>
            <a:r>
              <a:rPr lang="en-US" b="1" i="1" dirty="0">
                <a:hlinkClick r:id="rId7"/>
              </a:rPr>
              <a:t>https://</a:t>
            </a:r>
            <a:r>
              <a:rPr lang="en-US" b="1" i="1" dirty="0" smtClean="0">
                <a:hlinkClick r:id="rId7"/>
              </a:rPr>
              <a:t>forms.gle/rcGnWVVx3jrLUA3x7</a:t>
            </a:r>
            <a:endParaRPr lang="en-US" b="1" i="1" dirty="0" smtClean="0"/>
          </a:p>
        </p:txBody>
      </p:sp>
    </p:spTree>
    <p:extLst>
      <p:ext uri="{BB962C8B-B14F-4D97-AF65-F5344CB8AC3E}">
        <p14:creationId xmlns:p14="http://schemas.microsoft.com/office/powerpoint/2010/main" val="416795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43667" y="1656468"/>
            <a:ext cx="4994366" cy="5643155"/>
          </a:xfrm>
          <a:prstGeom prst="rect">
            <a:avLst/>
          </a:prstGeom>
          <a:noFill/>
        </p:spPr>
        <p:txBody>
          <a:bodyPr wrap="square" rtlCol="0">
            <a:spAutoFit/>
          </a:bodyPr>
          <a:lstStyle/>
          <a:p>
            <a:endParaRPr lang="en-US" dirty="0"/>
          </a:p>
        </p:txBody>
      </p:sp>
      <p:sp>
        <p:nvSpPr>
          <p:cNvPr id="9" name="TextBox 8"/>
          <p:cNvSpPr txBox="1"/>
          <p:nvPr/>
        </p:nvSpPr>
        <p:spPr>
          <a:xfrm>
            <a:off x="7765869" y="1716198"/>
            <a:ext cx="4741817" cy="369332"/>
          </a:xfrm>
          <a:prstGeom prst="rect">
            <a:avLst/>
          </a:prstGeom>
          <a:noFill/>
        </p:spPr>
        <p:txBody>
          <a:bodyPr wrap="square" rtlCol="0">
            <a:spAutoFit/>
          </a:bodyPr>
          <a:lstStyle/>
          <a:p>
            <a:pPr lvl="0"/>
            <a:r>
              <a:rPr lang="en-US" b="1" dirty="0"/>
              <a:t>     </a:t>
            </a:r>
            <a:endParaRPr lang="en-US" dirty="0"/>
          </a:p>
        </p:txBody>
      </p:sp>
      <p:sp>
        <p:nvSpPr>
          <p:cNvPr id="10" name="Cloud Callout 9"/>
          <p:cNvSpPr/>
          <p:nvPr/>
        </p:nvSpPr>
        <p:spPr>
          <a:xfrm>
            <a:off x="9780054" y="2592990"/>
            <a:ext cx="2235833" cy="1135771"/>
          </a:xfrm>
          <a:prstGeom prst="cloudCallout">
            <a:avLst/>
          </a:prstGeom>
          <a:solidFill>
            <a:srgbClr val="FF0000"/>
          </a:solidFill>
          <a:ln>
            <a:solidFill>
              <a:schemeClr val="accent4">
                <a:lumMod val="75000"/>
              </a:schemeClr>
            </a:solid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aphicFrame>
        <p:nvGraphicFramePr>
          <p:cNvPr id="3" name="Diagram 2"/>
          <p:cNvGraphicFramePr/>
          <p:nvPr>
            <p:extLst>
              <p:ext uri="{D42A27DB-BD31-4B8C-83A1-F6EECF244321}">
                <p14:modId xmlns:p14="http://schemas.microsoft.com/office/powerpoint/2010/main" val="1514147415"/>
              </p:ext>
            </p:extLst>
          </p:nvPr>
        </p:nvGraphicFramePr>
        <p:xfrm>
          <a:off x="2064695" y="1715206"/>
          <a:ext cx="7361206" cy="44893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5" name="Picture 14"/>
          <p:cNvPicPr>
            <a:picLocks noChangeAspect="1"/>
          </p:cNvPicPr>
          <p:nvPr/>
        </p:nvPicPr>
        <p:blipFill rotWithShape="1">
          <a:blip r:embed="rId7">
            <a:extLst>
              <a:ext uri="{28A0092B-C50C-407E-A947-70E740481C1C}">
                <a14:useLocalDpi xmlns:a14="http://schemas.microsoft.com/office/drawing/2010/main" val="0"/>
              </a:ext>
            </a:extLst>
          </a:blip>
          <a:srcRect l="12082" r="11603" b="24692"/>
          <a:stretch/>
        </p:blipFill>
        <p:spPr>
          <a:xfrm>
            <a:off x="114727" y="61470"/>
            <a:ext cx="3059547" cy="2018394"/>
          </a:xfrm>
          <a:prstGeom prst="rect">
            <a:avLst/>
          </a:prstGeom>
          <a:ln>
            <a:no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16" name="TextBox 15"/>
          <p:cNvSpPr txBox="1"/>
          <p:nvPr/>
        </p:nvSpPr>
        <p:spPr>
          <a:xfrm>
            <a:off x="9895207" y="2930042"/>
            <a:ext cx="2298721" cy="461665"/>
          </a:xfrm>
          <a:prstGeom prst="rect">
            <a:avLst/>
          </a:prstGeom>
          <a:noFill/>
        </p:spPr>
        <p:txBody>
          <a:bodyPr wrap="square" rtlCol="0">
            <a:spAutoFit/>
          </a:bodyPr>
          <a:lstStyle/>
          <a:p>
            <a:r>
              <a:rPr lang="en-US" sz="2400" b="1" u="sng" dirty="0">
                <a:solidFill>
                  <a:srgbClr val="FFFF00"/>
                </a:solidFill>
                <a:effectLst>
                  <a:outerShdw blurRad="38100" dist="38100" dir="2700000" algn="tl">
                    <a:srgbClr val="000000">
                      <a:alpha val="43137"/>
                    </a:srgbClr>
                  </a:outerShdw>
                </a:effectLst>
              </a:rPr>
              <a:t>JUMBLE</a:t>
            </a:r>
            <a:r>
              <a:rPr lang="en-US" sz="2400" b="1" u="sng" dirty="0">
                <a:solidFill>
                  <a:srgbClr val="FFFF00"/>
                </a:solidFill>
              </a:rPr>
              <a:t> </a:t>
            </a:r>
            <a:r>
              <a:rPr lang="en-US" sz="2400" b="1" u="sng" dirty="0">
                <a:solidFill>
                  <a:srgbClr val="FFFF00"/>
                </a:solidFill>
                <a:effectLst>
                  <a:outerShdw blurRad="38100" dist="38100" dir="2700000" algn="tl">
                    <a:srgbClr val="000000">
                      <a:alpha val="43137"/>
                    </a:srgbClr>
                  </a:outerShdw>
                </a:effectLst>
              </a:rPr>
              <a:t>CLUES</a:t>
            </a:r>
          </a:p>
        </p:txBody>
      </p:sp>
      <p:sp>
        <p:nvSpPr>
          <p:cNvPr id="17" name="TextBox 16"/>
          <p:cNvSpPr txBox="1"/>
          <p:nvPr/>
        </p:nvSpPr>
        <p:spPr>
          <a:xfrm>
            <a:off x="9603942" y="3904807"/>
            <a:ext cx="2588058" cy="2677656"/>
          </a:xfrm>
          <a:prstGeom prst="rect">
            <a:avLst/>
          </a:prstGeom>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r>
              <a:rPr lang="en-US" sz="2400" b="1" dirty="0">
                <a:solidFill>
                  <a:srgbClr val="FFFF00"/>
                </a:solidFill>
                <a:latin typeface="Bahnschrift" panose="020B0502040204020203" pitchFamily="34" charset="0"/>
              </a:rPr>
              <a:t>1)</a:t>
            </a:r>
            <a:r>
              <a:rPr lang="en-US" sz="2400" b="1" dirty="0" err="1">
                <a:solidFill>
                  <a:srgbClr val="FFFF00"/>
                </a:solidFill>
                <a:latin typeface="Bahnschrift" panose="020B0502040204020203" pitchFamily="34" charset="0"/>
              </a:rPr>
              <a:t>Fmcrinconaec</a:t>
            </a:r>
            <a:endParaRPr lang="en-US" sz="2400" b="1" dirty="0">
              <a:solidFill>
                <a:srgbClr val="FFFF00"/>
              </a:solidFill>
              <a:latin typeface="Bahnschrift" panose="020B0502040204020203" pitchFamily="34" charset="0"/>
            </a:endParaRPr>
          </a:p>
          <a:p>
            <a:r>
              <a:rPr lang="en-US" sz="2400" b="1" dirty="0">
                <a:solidFill>
                  <a:srgbClr val="FFFF00"/>
                </a:solidFill>
                <a:latin typeface="Bahnschrift" panose="020B0502040204020203" pitchFamily="34" charset="0"/>
              </a:rPr>
              <a:t>2)</a:t>
            </a:r>
            <a:r>
              <a:rPr lang="en-US" sz="2400" b="1" dirty="0" err="1">
                <a:solidFill>
                  <a:srgbClr val="FFFF00"/>
                </a:solidFill>
                <a:latin typeface="Bahnschrift" panose="020B0502040204020203" pitchFamily="34" charset="0"/>
              </a:rPr>
              <a:t>liocmrdcert</a:t>
            </a:r>
            <a:endParaRPr lang="en-US" sz="2400" b="1" dirty="0">
              <a:solidFill>
                <a:srgbClr val="FFFF00"/>
              </a:solidFill>
              <a:latin typeface="Bahnschrift" panose="020B0502040204020203" pitchFamily="34" charset="0"/>
            </a:endParaRPr>
          </a:p>
          <a:p>
            <a:r>
              <a:rPr lang="en-US" sz="2400" b="1" dirty="0">
                <a:solidFill>
                  <a:srgbClr val="FFFF00"/>
                </a:solidFill>
                <a:latin typeface="Bahnschrift" panose="020B0502040204020203" pitchFamily="34" charset="0"/>
              </a:rPr>
              <a:t>3)</a:t>
            </a:r>
            <a:r>
              <a:rPr lang="en-US" sz="2400" b="1" dirty="0" err="1">
                <a:solidFill>
                  <a:srgbClr val="FFFF00"/>
                </a:solidFill>
                <a:latin typeface="Bahnschrift" panose="020B0502040204020203" pitchFamily="34" charset="0"/>
              </a:rPr>
              <a:t>chqceu</a:t>
            </a:r>
            <a:endParaRPr lang="en-US" sz="2400" b="1" dirty="0">
              <a:solidFill>
                <a:srgbClr val="FFFF00"/>
              </a:solidFill>
              <a:latin typeface="Bahnschrift" panose="020B0502040204020203" pitchFamily="34" charset="0"/>
            </a:endParaRPr>
          </a:p>
          <a:p>
            <a:r>
              <a:rPr lang="en-US" sz="2400" b="1" dirty="0">
                <a:solidFill>
                  <a:srgbClr val="FFFF00"/>
                </a:solidFill>
                <a:latin typeface="Bahnschrift" panose="020B0502040204020203" pitchFamily="34" charset="0"/>
              </a:rPr>
              <a:t>4)</a:t>
            </a:r>
            <a:r>
              <a:rPr lang="en-US" sz="2400" b="1" dirty="0" err="1">
                <a:solidFill>
                  <a:srgbClr val="FFFF00"/>
                </a:solidFill>
                <a:latin typeface="Bahnschrift" panose="020B0502040204020203" pitchFamily="34" charset="0"/>
              </a:rPr>
              <a:t>noal</a:t>
            </a:r>
            <a:endParaRPr lang="en-US" sz="2400" b="1" dirty="0">
              <a:solidFill>
                <a:srgbClr val="FFFF00"/>
              </a:solidFill>
              <a:latin typeface="Bahnschrift" panose="020B0502040204020203" pitchFamily="34" charset="0"/>
            </a:endParaRPr>
          </a:p>
          <a:p>
            <a:r>
              <a:rPr lang="en-US" sz="2400" b="1" dirty="0">
                <a:solidFill>
                  <a:srgbClr val="FFFF00"/>
                </a:solidFill>
                <a:latin typeface="Bahnschrift" panose="020B0502040204020203" pitchFamily="34" charset="0"/>
              </a:rPr>
              <a:t>5)</a:t>
            </a:r>
            <a:r>
              <a:rPr lang="en-US" sz="2400" b="1" dirty="0" err="1">
                <a:solidFill>
                  <a:srgbClr val="FFFF00"/>
                </a:solidFill>
                <a:latin typeface="Bahnschrift" panose="020B0502040204020203" pitchFamily="34" charset="0"/>
              </a:rPr>
              <a:t>rsaiotcntnIfnyt</a:t>
            </a:r>
            <a:endParaRPr lang="en-US" sz="2400" b="1" dirty="0">
              <a:solidFill>
                <a:srgbClr val="FFFF00"/>
              </a:solidFill>
              <a:latin typeface="Bahnschrift" panose="020B0502040204020203" pitchFamily="34" charset="0"/>
            </a:endParaRPr>
          </a:p>
          <a:p>
            <a:r>
              <a:rPr lang="en-US" sz="2400" b="1" dirty="0" smtClean="0">
                <a:solidFill>
                  <a:srgbClr val="FFFF00"/>
                </a:solidFill>
                <a:latin typeface="Bahnschrift" panose="020B0502040204020203" pitchFamily="34" charset="0"/>
              </a:rPr>
              <a:t>6)</a:t>
            </a:r>
            <a:r>
              <a:rPr lang="en-US" sz="2400" b="1" dirty="0" err="1">
                <a:solidFill>
                  <a:srgbClr val="FFFF00"/>
                </a:solidFill>
                <a:latin typeface="Bahnschrift" panose="020B0502040204020203" pitchFamily="34" charset="0"/>
              </a:rPr>
              <a:t>f</a:t>
            </a:r>
            <a:r>
              <a:rPr lang="en-US" sz="2400" b="1" dirty="0" err="1" smtClean="0">
                <a:solidFill>
                  <a:srgbClr val="FFFF00"/>
                </a:solidFill>
                <a:latin typeface="Bahnschrift" panose="020B0502040204020203" pitchFamily="34" charset="0"/>
              </a:rPr>
              <a:t>niyt</a:t>
            </a:r>
            <a:r>
              <a:rPr lang="en-US" sz="2400" b="1" dirty="0" smtClean="0">
                <a:solidFill>
                  <a:srgbClr val="FFFF00"/>
                </a:solidFill>
                <a:latin typeface="Bahnschrift" panose="020B0502040204020203" pitchFamily="34" charset="0"/>
              </a:rPr>
              <a:t> 7)</a:t>
            </a:r>
            <a:r>
              <a:rPr lang="en-US" sz="2400" b="1" dirty="0" err="1" smtClean="0">
                <a:solidFill>
                  <a:srgbClr val="FFFF00"/>
                </a:solidFill>
                <a:latin typeface="Bahnschrift" panose="020B0502040204020203" pitchFamily="34" charset="0"/>
              </a:rPr>
              <a:t>etacrsmkokt</a:t>
            </a:r>
            <a:endParaRPr lang="en-US" sz="2400" b="1" dirty="0">
              <a:solidFill>
                <a:srgbClr val="FFFF00"/>
              </a:solidFill>
              <a:latin typeface="Bahnschrift" panose="020B0502040204020203" pitchFamily="34" charset="0"/>
            </a:endParaRPr>
          </a:p>
        </p:txBody>
      </p:sp>
      <p:sp>
        <p:nvSpPr>
          <p:cNvPr id="4" name="Oval 3"/>
          <p:cNvSpPr/>
          <p:nvPr/>
        </p:nvSpPr>
        <p:spPr>
          <a:xfrm>
            <a:off x="12097293" y="4687051"/>
            <a:ext cx="45719" cy="547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Punched Tape 5"/>
          <p:cNvSpPr/>
          <p:nvPr/>
        </p:nvSpPr>
        <p:spPr>
          <a:xfrm>
            <a:off x="3923211" y="-13316"/>
            <a:ext cx="6099351" cy="895419"/>
          </a:xfrm>
          <a:prstGeom prst="flowChartPunchedTape">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037428" y="200451"/>
            <a:ext cx="6099350" cy="446276"/>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r>
              <a:rPr lang="en-US" sz="2300" b="1" i="1" dirty="0"/>
              <a:t>SOMETIMES YOU LEARN, SOMETIMES YOU WIN.</a:t>
            </a:r>
          </a:p>
        </p:txBody>
      </p:sp>
      <p:sp>
        <p:nvSpPr>
          <p:cNvPr id="8" name="Oval 7"/>
          <p:cNvSpPr/>
          <p:nvPr/>
        </p:nvSpPr>
        <p:spPr>
          <a:xfrm>
            <a:off x="6886003" y="827210"/>
            <a:ext cx="2911996" cy="507984"/>
          </a:xfrm>
          <a:prstGeom prst="ellipse">
            <a:avLst/>
          </a:prstGeom>
          <a:solidFill>
            <a:schemeClr val="accent6">
              <a:lumMod val="60000"/>
              <a:lumOff val="40000"/>
            </a:schemeClr>
          </a:solidFill>
          <a:ln>
            <a:noFill/>
          </a:ln>
          <a:effectLst>
            <a:softEdge rad="63500"/>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985950" y="968679"/>
            <a:ext cx="3967753" cy="307777"/>
          </a:xfrm>
          <a:prstGeom prst="rect">
            <a:avLst/>
          </a:prstGeom>
          <a:noFill/>
        </p:spPr>
        <p:txBody>
          <a:bodyPr wrap="square" rtlCol="0">
            <a:spAutoFit/>
          </a:bodyPr>
          <a:lstStyle/>
          <a:p>
            <a:r>
              <a:rPr lang="en-US" sz="1400" b="1" dirty="0">
                <a:solidFill>
                  <a:srgbClr val="FF0000"/>
                </a:solidFill>
                <a:latin typeface="Jokerman" panose="04090605060D06020702" pitchFamily="82" charset="0"/>
              </a:rPr>
              <a:t>TIME TO PLAY WITH </a:t>
            </a:r>
            <a:r>
              <a:rPr lang="en-US" sz="1400" b="1" dirty="0" smtClean="0">
                <a:solidFill>
                  <a:srgbClr val="FF0000"/>
                </a:solidFill>
                <a:latin typeface="Jokerman" panose="04090605060D06020702" pitchFamily="82" charset="0"/>
              </a:rPr>
              <a:t>WORDS</a:t>
            </a:r>
            <a:endParaRPr lang="en-US" b="1" dirty="0">
              <a:solidFill>
                <a:srgbClr val="FF0000"/>
              </a:solidFill>
              <a:latin typeface="Jokerman" panose="04090605060D06020702" pitchFamily="82" charset="0"/>
            </a:endParaRPr>
          </a:p>
        </p:txBody>
      </p:sp>
      <p:pic>
        <p:nvPicPr>
          <p:cNvPr id="12" name="Picture 11"/>
          <p:cNvPicPr>
            <a:picLocks noChangeAspect="1"/>
          </p:cNvPicPr>
          <p:nvPr/>
        </p:nvPicPr>
        <p:blipFill rotWithShape="1">
          <a:blip r:embed="rId8">
            <a:extLst>
              <a:ext uri="{28A0092B-C50C-407E-A947-70E740481C1C}">
                <a14:useLocalDpi xmlns:a14="http://schemas.microsoft.com/office/drawing/2010/main" val="0"/>
              </a:ext>
            </a:extLst>
          </a:blip>
          <a:srcRect t="15515"/>
          <a:stretch/>
        </p:blipFill>
        <p:spPr>
          <a:xfrm>
            <a:off x="10027321" y="133113"/>
            <a:ext cx="2164679" cy="2079865"/>
          </a:xfrm>
          <a:prstGeom prst="rect">
            <a:avLst/>
          </a:prstGeom>
        </p:spPr>
      </p:pic>
      <p:sp>
        <p:nvSpPr>
          <p:cNvPr id="7" name="TextBox 6"/>
          <p:cNvSpPr txBox="1"/>
          <p:nvPr/>
        </p:nvSpPr>
        <p:spPr>
          <a:xfrm>
            <a:off x="37817" y="3576820"/>
            <a:ext cx="2576222" cy="1754326"/>
          </a:xfrm>
          <a:prstGeom prst="rect">
            <a:avLst/>
          </a:prstGeom>
          <a:noFill/>
        </p:spPr>
        <p:txBody>
          <a:bodyPr wrap="square" rtlCol="0">
            <a:spAutoFit/>
          </a:bodyPr>
          <a:lstStyle/>
          <a:p>
            <a:r>
              <a:rPr lang="en-US" dirty="0">
                <a:hlinkClick r:id="rId9"/>
              </a:rPr>
              <a:t>https://</a:t>
            </a:r>
            <a:r>
              <a:rPr lang="en-US" dirty="0" smtClean="0">
                <a:hlinkClick r:id="rId9"/>
              </a:rPr>
              <a:t>docs.google.com/forms/d/e/1FAIpQLScr9EVoqLI3pufthuomw_kGLYhXwWv0ubZcTmbAbSBquL0Wxg/viewform</a:t>
            </a:r>
            <a:endParaRPr lang="en-US" dirty="0" smtClean="0"/>
          </a:p>
          <a:p>
            <a:endParaRPr lang="en-US" dirty="0"/>
          </a:p>
        </p:txBody>
      </p:sp>
      <p:sp>
        <p:nvSpPr>
          <p:cNvPr id="13" name="TextBox 12"/>
          <p:cNvSpPr txBox="1"/>
          <p:nvPr/>
        </p:nvSpPr>
        <p:spPr>
          <a:xfrm>
            <a:off x="0" y="3176661"/>
            <a:ext cx="2847703" cy="369332"/>
          </a:xfrm>
          <a:prstGeom prst="rect">
            <a:avLst/>
          </a:prstGeom>
          <a:noFill/>
        </p:spPr>
        <p:txBody>
          <a:bodyPr wrap="square" rtlCol="0">
            <a:spAutoFit/>
          </a:bodyPr>
          <a:lstStyle/>
          <a:p>
            <a:r>
              <a:rPr lang="en-US" b="1" u="sng" dirty="0" smtClean="0"/>
              <a:t>PRESS LINK FOR ANSWERS</a:t>
            </a:r>
            <a:endParaRPr lang="en-US" b="1" u="sng" dirty="0"/>
          </a:p>
        </p:txBody>
      </p:sp>
    </p:spTree>
    <p:extLst>
      <p:ext uri="{BB962C8B-B14F-4D97-AF65-F5344CB8AC3E}">
        <p14:creationId xmlns:p14="http://schemas.microsoft.com/office/powerpoint/2010/main" val="2709954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812" y="295423"/>
            <a:ext cx="11859066" cy="64050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31215402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orizontal Scroll 1"/>
          <p:cNvSpPr/>
          <p:nvPr/>
        </p:nvSpPr>
        <p:spPr>
          <a:xfrm>
            <a:off x="161776" y="38879"/>
            <a:ext cx="4987000" cy="1336431"/>
          </a:xfrm>
          <a:prstGeom prst="horizontalScroll">
            <a:avLst/>
          </a:prstGeom>
          <a:solidFill>
            <a:srgbClr val="339966"/>
          </a:solidFill>
          <a:ln>
            <a:solidFill>
              <a:schemeClr val="accent6">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253219" y="353151"/>
            <a:ext cx="4895557" cy="707886"/>
          </a:xfrm>
          <a:prstGeom prst="rect">
            <a:avLst/>
          </a:prstGeom>
          <a:noFill/>
        </p:spPr>
        <p:txBody>
          <a:bodyPr wrap="square" rtlCol="0">
            <a:spAutoFit/>
          </a:bodyPr>
          <a:lstStyle/>
          <a:p>
            <a:r>
              <a:rPr lang="en-US" sz="4000" b="1" dirty="0" smtClean="0">
                <a:solidFill>
                  <a:schemeClr val="accent1">
                    <a:lumMod val="20000"/>
                    <a:lumOff val="80000"/>
                  </a:schemeClr>
                </a:solidFill>
                <a:latin typeface="Sitka Text" panose="02000505000000020004" pitchFamily="2" charset="0"/>
              </a:rPr>
              <a:t>MICRO-FINANCE ?</a:t>
            </a:r>
            <a:endParaRPr lang="en-US" sz="4000" b="1" dirty="0">
              <a:solidFill>
                <a:schemeClr val="accent1">
                  <a:lumMod val="20000"/>
                  <a:lumOff val="80000"/>
                </a:schemeClr>
              </a:solidFill>
              <a:latin typeface="Sitka Text" panose="02000505000000020004" pitchFamily="2" charset="0"/>
            </a:endParaRPr>
          </a:p>
        </p:txBody>
      </p:sp>
      <p:sp>
        <p:nvSpPr>
          <p:cNvPr id="10" name="Rounded Rectangle 9"/>
          <p:cNvSpPr/>
          <p:nvPr/>
        </p:nvSpPr>
        <p:spPr>
          <a:xfrm>
            <a:off x="21093" y="1272053"/>
            <a:ext cx="5015135" cy="5317587"/>
          </a:xfrm>
          <a:prstGeom prst="roundRect">
            <a:avLst/>
          </a:prstGeom>
          <a:solidFill>
            <a:srgbClr val="339966"/>
          </a:solidFill>
          <a:ln>
            <a:solidFill>
              <a:schemeClr val="accent6">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accent4">
                    <a:lumMod val="20000"/>
                    <a:lumOff val="80000"/>
                  </a:schemeClr>
                </a:solidFill>
              </a:rPr>
              <a:t>Micro-finance</a:t>
            </a:r>
            <a:r>
              <a:rPr lang="en-US" sz="2000" dirty="0">
                <a:solidFill>
                  <a:schemeClr val="accent4">
                    <a:lumMod val="20000"/>
                    <a:lumOff val="80000"/>
                  </a:schemeClr>
                </a:solidFill>
              </a:rPr>
              <a:t>, also called </a:t>
            </a:r>
            <a:r>
              <a:rPr lang="en-US" sz="2000" dirty="0" smtClean="0">
                <a:solidFill>
                  <a:schemeClr val="accent4">
                    <a:lumMod val="20000"/>
                    <a:lumOff val="80000"/>
                  </a:schemeClr>
                </a:solidFill>
              </a:rPr>
              <a:t>microcredit </a:t>
            </a:r>
            <a:r>
              <a:rPr lang="en-US" sz="2000" dirty="0">
                <a:solidFill>
                  <a:schemeClr val="accent4">
                    <a:lumMod val="20000"/>
                    <a:lumOff val="80000"/>
                  </a:schemeClr>
                </a:solidFill>
              </a:rPr>
              <a:t>, is a type of banking service provided to unemployed or low-income individuals or groups who otherwise would have no other access to financial services.</a:t>
            </a:r>
          </a:p>
          <a:p>
            <a:r>
              <a:rPr lang="en-US" sz="2000" dirty="0">
                <a:solidFill>
                  <a:schemeClr val="accent4">
                    <a:lumMod val="20000"/>
                    <a:lumOff val="80000"/>
                  </a:schemeClr>
                </a:solidFill>
              </a:rPr>
              <a:t>While institutions participating in the area of </a:t>
            </a:r>
            <a:r>
              <a:rPr lang="en-US" sz="2000" dirty="0" smtClean="0">
                <a:solidFill>
                  <a:schemeClr val="accent4">
                    <a:lumMod val="20000"/>
                    <a:lumOff val="80000"/>
                  </a:schemeClr>
                </a:solidFill>
              </a:rPr>
              <a:t>micro-finance</a:t>
            </a:r>
            <a:r>
              <a:rPr lang="en-US" sz="2000" dirty="0">
                <a:solidFill>
                  <a:schemeClr val="accent4">
                    <a:lumMod val="20000"/>
                    <a:lumOff val="80000"/>
                  </a:schemeClr>
                </a:solidFill>
              </a:rPr>
              <a:t> most often provide </a:t>
            </a:r>
            <a:r>
              <a:rPr lang="en-US" sz="2000" dirty="0" smtClean="0">
                <a:solidFill>
                  <a:schemeClr val="accent4">
                    <a:lumMod val="20000"/>
                    <a:lumOff val="80000"/>
                  </a:schemeClr>
                </a:solidFill>
              </a:rPr>
              <a:t>lending—micro-loans </a:t>
            </a:r>
            <a:r>
              <a:rPr lang="en-US" sz="2000" dirty="0">
                <a:solidFill>
                  <a:schemeClr val="accent4">
                    <a:lumMod val="20000"/>
                    <a:lumOff val="80000"/>
                  </a:schemeClr>
                </a:solidFill>
              </a:rPr>
              <a:t>can range from as small as $100 to as large as $25,000—many banks offer additional services such as checking and savings accounts as well as micro-insurance products, and some even provide financial and business education. The goal of </a:t>
            </a:r>
            <a:r>
              <a:rPr lang="en-US" sz="2000" dirty="0" smtClean="0">
                <a:solidFill>
                  <a:schemeClr val="accent4">
                    <a:lumMod val="20000"/>
                    <a:lumOff val="80000"/>
                  </a:schemeClr>
                </a:solidFill>
              </a:rPr>
              <a:t>micro-finance </a:t>
            </a:r>
            <a:r>
              <a:rPr lang="en-US" sz="2000" dirty="0">
                <a:solidFill>
                  <a:schemeClr val="accent4">
                    <a:lumMod val="20000"/>
                    <a:lumOff val="80000"/>
                  </a:schemeClr>
                </a:solidFill>
              </a:rPr>
              <a:t>is to ultimately give impoverished people an opportunity to become self-sufficient</a:t>
            </a:r>
            <a:r>
              <a:rPr lang="en-US" dirty="0"/>
              <a:t>.</a:t>
            </a:r>
          </a:p>
        </p:txBody>
      </p:sp>
      <p:sp>
        <p:nvSpPr>
          <p:cNvPr id="11" name="Oval 10"/>
          <p:cNvSpPr/>
          <p:nvPr/>
        </p:nvSpPr>
        <p:spPr>
          <a:xfrm>
            <a:off x="6949439" y="242860"/>
            <a:ext cx="4065563" cy="1132450"/>
          </a:xfrm>
          <a:prstGeom prst="ellipse">
            <a:avLst/>
          </a:prstGeom>
          <a:solidFill>
            <a:schemeClr val="accent4">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accent2">
                    <a:lumMod val="20000"/>
                    <a:lumOff val="80000"/>
                  </a:schemeClr>
                </a:solidFill>
                <a:latin typeface="Berlin Sans FB Demi" panose="020E0802020502020306" pitchFamily="34" charset="0"/>
              </a:rPr>
              <a:t>KEY TAKEAWAYS:-</a:t>
            </a:r>
          </a:p>
        </p:txBody>
      </p:sp>
      <p:graphicFrame>
        <p:nvGraphicFramePr>
          <p:cNvPr id="13" name="Diagram 12"/>
          <p:cNvGraphicFramePr/>
          <p:nvPr>
            <p:extLst>
              <p:ext uri="{D42A27DB-BD31-4B8C-83A1-F6EECF244321}">
                <p14:modId xmlns:p14="http://schemas.microsoft.com/office/powerpoint/2010/main" val="62162488"/>
              </p:ext>
            </p:extLst>
          </p:nvPr>
        </p:nvGraphicFramePr>
        <p:xfrm>
          <a:off x="5542670" y="707094"/>
          <a:ext cx="6513342" cy="58836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363530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58" r="47470" b="17209"/>
          <a:stretch/>
        </p:blipFill>
        <p:spPr>
          <a:xfrm>
            <a:off x="6156958" y="4075614"/>
            <a:ext cx="6035042" cy="2196778"/>
          </a:xfrm>
          <a:prstGeom prst="rect">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TextBox 2"/>
          <p:cNvSpPr txBox="1"/>
          <p:nvPr/>
        </p:nvSpPr>
        <p:spPr>
          <a:xfrm>
            <a:off x="154743" y="548640"/>
            <a:ext cx="5739619" cy="6001643"/>
          </a:xfrm>
          <a:prstGeom prst="rect">
            <a:avLst/>
          </a:prstGeom>
          <a:solidFill>
            <a:schemeClr val="accent4">
              <a:lumMod val="40000"/>
              <a:lumOff val="60000"/>
            </a:schemeClr>
          </a:solidFill>
          <a:effectLst>
            <a:glow rad="228600">
              <a:schemeClr val="accent2">
                <a:satMod val="175000"/>
                <a:alpha val="40000"/>
              </a:schemeClr>
            </a:glow>
          </a:effectLst>
        </p:spPr>
        <p:txBody>
          <a:bodyPr wrap="square" rtlCol="0">
            <a:spAutoFit/>
          </a:bodyPr>
          <a:lstStyle/>
          <a:p>
            <a:r>
              <a:rPr lang="en-US" sz="2400" b="1" dirty="0"/>
              <a:t>What criticisms have been made of </a:t>
            </a:r>
            <a:r>
              <a:rPr lang="en-US" sz="2400" b="1" dirty="0" smtClean="0"/>
              <a:t>microfinance?</a:t>
            </a:r>
            <a:endParaRPr lang="en-US" sz="2400" b="1" dirty="0"/>
          </a:p>
          <a:p>
            <a:endParaRPr lang="en-US" sz="1600" dirty="0"/>
          </a:p>
          <a:p>
            <a:r>
              <a:rPr lang="en-US" sz="2000" dirty="0">
                <a:latin typeface="Arial" panose="020B0604020202020204" pitchFamily="34" charset="0"/>
                <a:cs typeface="Arial" panose="020B0604020202020204" pitchFamily="34" charset="0"/>
              </a:rPr>
              <a:t>While </a:t>
            </a:r>
            <a:r>
              <a:rPr lang="en-US" sz="2000" dirty="0" smtClean="0">
                <a:latin typeface="Arial" panose="020B0604020202020204" pitchFamily="34" charset="0"/>
                <a:cs typeface="Arial" panose="020B0604020202020204" pitchFamily="34" charset="0"/>
              </a:rPr>
              <a:t>micro-finance </a:t>
            </a:r>
            <a:r>
              <a:rPr lang="en-US" sz="2000" dirty="0">
                <a:latin typeface="Arial" panose="020B0604020202020204" pitchFamily="34" charset="0"/>
                <a:cs typeface="Arial" panose="020B0604020202020204" pitchFamily="34" charset="0"/>
              </a:rPr>
              <a:t>financing costs are for the most part lower than regular banks', pundits have charged that these tasks are bringing in cash off of poor people. Likewise, many major monetary organizations and other huge enterprises have sent off for-benefit </a:t>
            </a:r>
            <a:r>
              <a:rPr lang="en-US" sz="2000" dirty="0" smtClean="0">
                <a:latin typeface="Arial" panose="020B0604020202020204" pitchFamily="34" charset="0"/>
                <a:cs typeface="Arial" panose="020B0604020202020204" pitchFamily="34" charset="0"/>
              </a:rPr>
              <a:t>micro-finance </a:t>
            </a:r>
            <a:r>
              <a:rPr lang="en-US" sz="2000" dirty="0">
                <a:latin typeface="Arial" panose="020B0604020202020204" pitchFamily="34" charset="0"/>
                <a:cs typeface="Arial" panose="020B0604020202020204" pitchFamily="34" charset="0"/>
              </a:rPr>
              <a:t>divisions raising worries that, out of a craving to bring in cash, these bigger financiers will charge higher loan costs that might make an obligation snare for low-pay borrowers. </a:t>
            </a:r>
          </a:p>
          <a:p>
            <a:endParaRPr lang="en-US" sz="2000" dirty="0">
              <a:latin typeface="Arial" panose="020B0604020202020204" pitchFamily="34" charset="0"/>
              <a:cs typeface="Arial" panose="020B0604020202020204" pitchFamily="34" charset="0"/>
            </a:endParaRPr>
          </a:p>
          <a:p>
            <a:r>
              <a:rPr lang="en-US" sz="2000" dirty="0">
                <a:latin typeface="Arial" panose="020B0604020202020204" pitchFamily="34" charset="0"/>
                <a:cs typeface="Arial" panose="020B0604020202020204" pitchFamily="34" charset="0"/>
              </a:rPr>
              <a:t>Moreover, some have contended that individual </a:t>
            </a:r>
            <a:r>
              <a:rPr lang="en-US" sz="2000" dirty="0" smtClean="0">
                <a:latin typeface="Arial" panose="020B0604020202020204" pitchFamily="34" charset="0"/>
                <a:cs typeface="Arial" panose="020B0604020202020204" pitchFamily="34" charset="0"/>
              </a:rPr>
              <a:t>micro-loans </a:t>
            </a:r>
            <a:r>
              <a:rPr lang="en-US" sz="2000" dirty="0">
                <a:latin typeface="Arial" panose="020B0604020202020204" pitchFamily="34" charset="0"/>
                <a:cs typeface="Arial" panose="020B0604020202020204" pitchFamily="34" charset="0"/>
              </a:rPr>
              <a:t>are insufficient cash to give a reasonable way to freedom. At last, pundits have said that the presence of interest installments, but low, is still a burden.</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5651" t="4025" r="12827" b="12442"/>
          <a:stretch/>
        </p:blipFill>
        <p:spPr>
          <a:xfrm>
            <a:off x="6156960" y="548640"/>
            <a:ext cx="6035040" cy="3435533"/>
          </a:xfrm>
          <a:prstGeom prst="rect">
            <a:avLst/>
          </a:prstGeom>
          <a:solidFill>
            <a:schemeClr val="accent2">
              <a:lumMod val="50000"/>
            </a:schemeClr>
          </a:solidFill>
          <a:effectLst>
            <a:glow rad="101600">
              <a:schemeClr val="accent2">
                <a:satMod val="175000"/>
                <a:alpha val="40000"/>
              </a:schemeClr>
            </a:glow>
          </a:effectLst>
        </p:spPr>
      </p:pic>
    </p:spTree>
    <p:extLst>
      <p:ext uri="{BB962C8B-B14F-4D97-AF65-F5344CB8AC3E}">
        <p14:creationId xmlns:p14="http://schemas.microsoft.com/office/powerpoint/2010/main" val="208344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393330" y="179997"/>
            <a:ext cx="5303520" cy="553998"/>
          </a:xfrm>
          <a:prstGeom prst="rect">
            <a:avLst/>
          </a:prstGeom>
          <a:solidFill>
            <a:schemeClr val="accent1">
              <a:lumMod val="40000"/>
              <a:lumOff val="60000"/>
            </a:schemeClr>
          </a:solidFill>
          <a:effectLst>
            <a:glow rad="63500">
              <a:schemeClr val="accent5">
                <a:satMod val="175000"/>
                <a:alpha val="40000"/>
              </a:schemeClr>
            </a:glow>
            <a:innerShdw blurRad="63500" dist="50800" dir="16200000">
              <a:prstClr val="black">
                <a:alpha val="50000"/>
              </a:prstClr>
            </a:innerShdw>
            <a:softEdge rad="12700"/>
          </a:effectLst>
        </p:spPr>
        <p:txBody>
          <a:bodyPr wrap="square" rtlCol="0">
            <a:spAutoFit/>
          </a:bodyPr>
          <a:lstStyle/>
          <a:p>
            <a:r>
              <a:rPr lang="en-US" sz="3000" b="1" dirty="0">
                <a:latin typeface="Times New Roman" panose="02020603050405020304" pitchFamily="18" charset="0"/>
                <a:cs typeface="Times New Roman" panose="02020603050405020304" pitchFamily="18" charset="0"/>
              </a:rPr>
              <a:t>   Global Microfinance Figures</a:t>
            </a:r>
            <a:endParaRPr lang="en-US" sz="3000" dirty="0">
              <a:latin typeface="Arial Black" panose="020B0A04020102020204" pitchFamily="34" charset="0"/>
            </a:endParaRPr>
          </a:p>
        </p:txBody>
      </p:sp>
      <p:sp>
        <p:nvSpPr>
          <p:cNvPr id="3" name="TextBox 2"/>
          <p:cNvSpPr txBox="1"/>
          <p:nvPr/>
        </p:nvSpPr>
        <p:spPr>
          <a:xfrm>
            <a:off x="2825262" y="249790"/>
            <a:ext cx="6686843" cy="1969770"/>
          </a:xfrm>
          <a:prstGeom prst="rect">
            <a:avLst/>
          </a:prstGeom>
          <a:noFill/>
          <a:effectLst>
            <a:innerShdw blurRad="63500" dist="50800" dir="18900000">
              <a:schemeClr val="bg2">
                <a:alpha val="50000"/>
              </a:schemeClr>
            </a:innerShdw>
          </a:effectLst>
          <a:scene3d>
            <a:camera prst="orthographicFront"/>
            <a:lightRig rig="threePt" dir="t"/>
          </a:scene3d>
          <a:sp3d>
            <a:bevelT prst="slope"/>
            <a:bevelB w="114300" prst="hardEdge"/>
          </a:sp3d>
        </p:spPr>
        <p:txBody>
          <a:bodyPr wrap="square" rtlCol="0">
            <a:spAutoFit/>
          </a:bodyPr>
          <a:lstStyle/>
          <a:p>
            <a:pPr algn="ctr" fontAlgn="base"/>
            <a:endParaRPr lang="en-US" sz="2400" b="1" dirty="0">
              <a:latin typeface="Times New Roman" panose="02020603050405020304" pitchFamily="18" charset="0"/>
              <a:cs typeface="Times New Roman" panose="02020603050405020304" pitchFamily="18" charset="0"/>
            </a:endParaRPr>
          </a:p>
          <a:p>
            <a:pPr algn="ctr" fontAlgn="base"/>
            <a:endParaRPr lang="en-US" sz="2400" b="1" dirty="0">
              <a:latin typeface="Times New Roman" panose="02020603050405020304" pitchFamily="18" charset="0"/>
              <a:cs typeface="Times New Roman" panose="02020603050405020304" pitchFamily="18" charset="0"/>
            </a:endParaRPr>
          </a:p>
          <a:p>
            <a:pPr algn="ctr" fontAlgn="base"/>
            <a:r>
              <a:rPr lang="en-US" sz="2400" b="1" dirty="0">
                <a:latin typeface="Times New Roman" panose="02020603050405020304" pitchFamily="18" charset="0"/>
                <a:cs typeface="Times New Roman" panose="02020603050405020304" pitchFamily="18" charset="0"/>
              </a:rPr>
              <a:t>Focus on institutions and clients</a:t>
            </a:r>
          </a:p>
          <a:p>
            <a:pPr algn="ctr" fontAlgn="base"/>
            <a:endParaRPr lang="en-US" sz="3200" b="1"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p:txBody>
      </p:sp>
      <p:sp>
        <p:nvSpPr>
          <p:cNvPr id="4" name="Oval 3"/>
          <p:cNvSpPr/>
          <p:nvPr/>
        </p:nvSpPr>
        <p:spPr>
          <a:xfrm>
            <a:off x="2481943" y="3108960"/>
            <a:ext cx="45719"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256066" y="1877963"/>
            <a:ext cx="11578046" cy="2229470"/>
          </a:xfrm>
          <a:prstGeom prst="ellipse">
            <a:avLst/>
          </a:prstGeom>
          <a:solidFill>
            <a:schemeClr val="accent6">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70655" y="4483831"/>
            <a:ext cx="11748869" cy="2236508"/>
          </a:xfrm>
          <a:prstGeom prst="ellipse">
            <a:avLst/>
          </a:prstGeom>
          <a:solidFill>
            <a:schemeClr val="accent1">
              <a:lumMod val="40000"/>
              <a:lumOff val="60000"/>
            </a:schemeClr>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266093" y="2244962"/>
            <a:ext cx="9805182" cy="2031325"/>
          </a:xfrm>
          <a:prstGeom prst="rect">
            <a:avLst/>
          </a:prstGeom>
          <a:noFill/>
        </p:spPr>
        <p:txBody>
          <a:bodyPr wrap="square" rtlCol="0">
            <a:spAutoFit/>
          </a:bodyPr>
          <a:lstStyle/>
          <a:p>
            <a:pPr marL="285750" indent="-285750" algn="just" fontAlgn="base">
              <a:buFont typeface="Arial" panose="020B0604020202020204" pitchFamily="34" charset="0"/>
              <a:buChar char="•"/>
            </a:pPr>
            <a:r>
              <a:rPr lang="en-US" dirty="0">
                <a:latin typeface="Sitka Text" panose="02000505000000020004" pitchFamily="2" charset="0"/>
                <a:cs typeface="Times New Roman" panose="02020603050405020304" pitchFamily="18" charset="0"/>
              </a:rPr>
              <a:t>In ten years, microfinance institutions (MFIs) have lent hundreds of billions of dollars, with an average annual growth rate of 11.5% over the past five years. At the same time, the number of borrowers worldwide continued to increase – albeit at a slower pace than in the 2000 to 2010 period – recording an average annual growth rate of 7% since 2012, compared to a rate of nearly 20% in the previous decade.</a:t>
            </a:r>
          </a:p>
          <a:p>
            <a:pPr marL="285750" indent="-285750" algn="just" fontAlgn="base">
              <a:buFont typeface="Arial" panose="020B0604020202020204" pitchFamily="34" charset="0"/>
              <a:buChar char="•"/>
            </a:pPr>
            <a:endParaRPr lang="en-US" dirty="0">
              <a:latin typeface="Sitka Text" panose="02000505000000020004" pitchFamily="2" charset="0"/>
              <a:cs typeface="Times New Roman" panose="02020603050405020304" pitchFamily="18" charset="0"/>
            </a:endParaRPr>
          </a:p>
          <a:p>
            <a:endParaRPr lang="en-US" dirty="0">
              <a:latin typeface="Sitka Text" panose="02000505000000020004" pitchFamily="2" charset="0"/>
            </a:endParaRPr>
          </a:p>
        </p:txBody>
      </p:sp>
      <p:sp>
        <p:nvSpPr>
          <p:cNvPr id="9" name="TextBox 8"/>
          <p:cNvSpPr txBox="1"/>
          <p:nvPr/>
        </p:nvSpPr>
        <p:spPr>
          <a:xfrm>
            <a:off x="1142498" y="4858443"/>
            <a:ext cx="9805182" cy="1754326"/>
          </a:xfrm>
          <a:prstGeom prst="rect">
            <a:avLst/>
          </a:prstGeom>
          <a:noFill/>
        </p:spPr>
        <p:txBody>
          <a:bodyPr wrap="square" rtlCol="0">
            <a:spAutoFit/>
          </a:bodyPr>
          <a:lstStyle/>
          <a:p>
            <a:pPr marL="285750" indent="-285750" algn="just" fontAlgn="base">
              <a:buFont typeface="Arial" panose="020B0604020202020204" pitchFamily="34" charset="0"/>
              <a:buChar char="•"/>
            </a:pPr>
            <a:r>
              <a:rPr lang="en-US" dirty="0">
                <a:latin typeface="Sitka Text" panose="02000505000000020004" pitchFamily="2" charset="0"/>
                <a:cs typeface="Times New Roman" panose="02020603050405020304" pitchFamily="18" charset="0"/>
              </a:rPr>
              <a:t>In 2018, 139.9 million borrowers benefited from the services of MFIs, compared to just 98 million in 2009. Of these 139.9 million borrowers, 80% are women and 65% are rural borrowers, proportions that have remained stable over the past ten years, despite the increase in the number of borrowers. With an estimated credit portfolio of $124.1 billion, MFIs recorded another year of growth in 2018 (+8.5% compared 2017)</a:t>
            </a: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252050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rot="10800000" flipV="1">
            <a:off x="3995224" y="211016"/>
            <a:ext cx="4698609" cy="3938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Role of Micro Finance In India</a:t>
            </a:r>
          </a:p>
        </p:txBody>
      </p:sp>
      <p:sp>
        <p:nvSpPr>
          <p:cNvPr id="6" name="Rounded Rectangle 5"/>
          <p:cNvSpPr/>
          <p:nvPr/>
        </p:nvSpPr>
        <p:spPr>
          <a:xfrm rot="10800000" flipV="1">
            <a:off x="337625" y="966652"/>
            <a:ext cx="5838092" cy="5952644"/>
          </a:xfrm>
          <a:prstGeom prst="roundRect">
            <a:avLst/>
          </a:prstGeom>
          <a:solidFill>
            <a:srgbClr val="CCFF99"/>
          </a:solidFill>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algn="just"/>
            <a:endParaRPr lang="en-US" sz="1400" dirty="0">
              <a:cs typeface="Times New Roman" panose="02020603050405020304" pitchFamily="18" charset="0"/>
            </a:endParaRPr>
          </a:p>
          <a:p>
            <a:pPr algn="just"/>
            <a:endParaRPr lang="en-US" sz="1400" dirty="0">
              <a:cs typeface="Times New Roman" panose="02020603050405020304" pitchFamily="18" charset="0"/>
            </a:endParaRPr>
          </a:p>
          <a:p>
            <a:pPr algn="just"/>
            <a:r>
              <a:rPr lang="en-US" sz="3600" b="1" dirty="0">
                <a:cs typeface="Times New Roman" panose="02020603050405020304" pitchFamily="18" charset="0"/>
              </a:rPr>
              <a:t>M</a:t>
            </a:r>
            <a:r>
              <a:rPr lang="en-US" sz="1600" dirty="0">
                <a:cs typeface="Times New Roman" panose="02020603050405020304" pitchFamily="18" charset="0"/>
              </a:rPr>
              <a:t>icrofinance is a banking service that gives unemployed </a:t>
            </a:r>
            <a:r>
              <a:rPr lang="en-US" sz="1400" dirty="0">
                <a:cs typeface="Times New Roman" panose="02020603050405020304" pitchFamily="18" charset="0"/>
              </a:rPr>
              <a:t>low-income people or groups access to financial services that they would not otherwise have.</a:t>
            </a:r>
          </a:p>
          <a:p>
            <a:pPr algn="just"/>
            <a:r>
              <a:rPr lang="en-US" sz="1400" dirty="0">
                <a:cs typeface="Times New Roman" panose="02020603050405020304" pitchFamily="18" charset="0"/>
              </a:rPr>
              <a:t>People can obtain acceptable small business loans through microfinance in a secure manner that adheres to moral lending principles.</a:t>
            </a:r>
          </a:p>
          <a:p>
            <a:pPr algn="just"/>
            <a:r>
              <a:rPr lang="en-US" sz="1400" dirty="0">
                <a:cs typeface="Times New Roman" panose="02020603050405020304" pitchFamily="18" charset="0"/>
              </a:rPr>
              <a:t>Most microfinance transactions take place in underdeveloped countries including Uganda, Indonesia, Serbia, and Honduras</a:t>
            </a:r>
            <a:r>
              <a:rPr lang="en-US" sz="1400" b="1" dirty="0">
                <a:cs typeface="Times New Roman" panose="02020603050405020304" pitchFamily="18" charset="0"/>
              </a:rPr>
              <a:t>.</a:t>
            </a:r>
          </a:p>
          <a:p>
            <a:endParaRPr lang="en-US" sz="1400" b="1"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India’s microfinance loan portfolio stands at ₹3 lakh crore with 6 crore unique borrowers:</a:t>
            </a:r>
          </a:p>
          <a:p>
            <a:pPr algn="just"/>
            <a:endParaRPr lang="en-US" sz="1400" dirty="0"/>
          </a:p>
          <a:p>
            <a:pPr algn="just"/>
            <a:r>
              <a:rPr lang="en-US" sz="1400" dirty="0" smtClean="0"/>
              <a:t> </a:t>
            </a:r>
            <a:r>
              <a:rPr lang="en-US" sz="1400" dirty="0"/>
              <a:t>The gross loan portfolio for the microfinance sector increased by 23.5% annually to 2.93 lakh crore as of June 30, 2022 from 2.37 lakh crore the previous year.</a:t>
            </a:r>
          </a:p>
          <a:p>
            <a:pPr algn="just"/>
            <a:r>
              <a:rPr lang="en-US" sz="1400" b="1" dirty="0"/>
              <a:t> </a:t>
            </a:r>
            <a:r>
              <a:rPr lang="en-US" sz="1400" dirty="0"/>
              <a:t>A microfinance loan is defined by the Reserve Bank of India as a collateral-free loan granted to a household with an annual household income of up to 3 lakhs.</a:t>
            </a:r>
          </a:p>
          <a:p>
            <a:pPr algn="just"/>
            <a:endParaRPr lang="en-US" dirty="0"/>
          </a:p>
          <a:p>
            <a:endParaRPr lang="en-US" b="1" dirty="0"/>
          </a:p>
          <a:p>
            <a:endParaRPr lang="en-US" dirty="0"/>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p:txBody>
      </p:sp>
      <p:sp>
        <p:nvSpPr>
          <p:cNvPr id="2" name="Rounded Rectangle 1"/>
          <p:cNvSpPr/>
          <p:nvPr/>
        </p:nvSpPr>
        <p:spPr>
          <a:xfrm>
            <a:off x="6954075" y="966652"/>
            <a:ext cx="4886286" cy="3775165"/>
          </a:xfrm>
          <a:prstGeom prst="roundRect">
            <a:avLst/>
          </a:prstGeom>
          <a:solidFill>
            <a:srgbClr val="CCFF99"/>
          </a:solidFill>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endParaRPr lang="en-US" sz="1600" dirty="0">
              <a:cs typeface="Times New Roman" panose="02020603050405020304" pitchFamily="18" charset="0"/>
            </a:endParaRPr>
          </a:p>
          <a:p>
            <a:pPr algn="just"/>
            <a:r>
              <a:rPr lang="en-US" sz="1600" dirty="0">
                <a:cs typeface="Times New Roman" panose="02020603050405020304" pitchFamily="18" charset="0"/>
              </a:rPr>
              <a:t>The rise of globalizations and liberalization in India in the early 1990s made the issue of women, Working in unorganized sectors is much worse because the majority of the women who were involved in various self-employment activities have now lost their means of support. Despite the fact that women make a significant contribution to the home and national economies, their labor is still seen as merely an extension of domestic duties and is not paid for. Self Help Groups (SHGs) have dominated the microfinance industry in India as a successful method of providing financial services to the "Unreached Poor.“</a:t>
            </a:r>
          </a:p>
          <a:p>
            <a:pPr algn="just"/>
            <a:endParaRPr lang="en-US" sz="1500" dirty="0">
              <a:cs typeface="Times New Roman" panose="02020603050405020304" pitchFamily="18" charset="0"/>
            </a:endParaRPr>
          </a:p>
          <a:p>
            <a:pPr algn="just"/>
            <a:endParaRPr lang="en-US" sz="1400" dirty="0">
              <a:cs typeface="Times New Roman" panose="02020603050405020304" pitchFamily="18" charset="0"/>
            </a:endParaRPr>
          </a:p>
          <a:p>
            <a:endParaRPr lang="en-US" sz="1400" dirty="0">
              <a:cs typeface="Times New Roman" panose="02020603050405020304" pitchFamily="18" charset="0"/>
            </a:endParaRP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08763" y="4871598"/>
            <a:ext cx="5176911" cy="1986402"/>
          </a:xfrm>
          <a:prstGeom prst="rect">
            <a:avLst/>
          </a:prstGeom>
          <a:effectLst>
            <a:softEdge rad="127000"/>
          </a:effectLst>
        </p:spPr>
      </p:pic>
    </p:spTree>
    <p:extLst>
      <p:ext uri="{BB962C8B-B14F-4D97-AF65-F5344CB8AC3E}">
        <p14:creationId xmlns:p14="http://schemas.microsoft.com/office/powerpoint/2010/main" val="1824262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534571" y="298437"/>
            <a:ext cx="4994032" cy="5838091"/>
          </a:xfrm>
          <a:prstGeom prst="roundRect">
            <a:avLst/>
          </a:prstGeom>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pPr algn="just"/>
            <a:r>
              <a:rPr lang="en-US" b="1" dirty="0"/>
              <a:t>The top 10 microfinance institutions in India are:</a:t>
            </a:r>
          </a:p>
          <a:p>
            <a:pPr marL="285750" indent="-285750" algn="just">
              <a:buFont typeface="Arial" panose="020B0604020202020204" pitchFamily="34" charset="0"/>
              <a:buChar char="•"/>
            </a:pPr>
            <a:endParaRPr lang="en-US" b="1" dirty="0"/>
          </a:p>
          <a:p>
            <a:pPr marL="285750" lvl="0" indent="-285750" algn="just">
              <a:buFont typeface="Arial" panose="020B0604020202020204" pitchFamily="34" charset="0"/>
              <a:buChar char="•"/>
            </a:pPr>
            <a:r>
              <a:rPr lang="en-US" sz="1600" dirty="0"/>
              <a:t>Annapurna Microfinance Pvt Ltd.</a:t>
            </a:r>
          </a:p>
          <a:p>
            <a:pPr marL="285750" indent="-285750" algn="just">
              <a:buFont typeface="Arial" panose="020B0604020202020204" pitchFamily="34" charset="0"/>
              <a:buChar char="•"/>
            </a:pPr>
            <a:r>
              <a:rPr lang="en-US" sz="1600" dirty="0"/>
              <a:t>Arohan Financial Services Pvt. Ltd.</a:t>
            </a:r>
          </a:p>
          <a:p>
            <a:pPr marL="285750" indent="-285750" algn="just">
              <a:buFont typeface="Arial" panose="020B0604020202020204" pitchFamily="34" charset="0"/>
              <a:buChar char="•"/>
            </a:pPr>
            <a:r>
              <a:rPr lang="en-US" sz="1600" dirty="0"/>
              <a:t>Additionally, Asirvad Microfinance Pvt Ltd</a:t>
            </a:r>
          </a:p>
          <a:p>
            <a:pPr marL="285750" indent="-285750" algn="just">
              <a:buFont typeface="Arial" panose="020B0604020202020204" pitchFamily="34" charset="0"/>
              <a:buChar char="•"/>
            </a:pPr>
            <a:r>
              <a:rPr lang="en-US" sz="1600" dirty="0"/>
              <a:t>Bandhan Financial Services Private Limited</a:t>
            </a:r>
          </a:p>
          <a:p>
            <a:pPr marL="285750" indent="-285750" algn="just">
              <a:buFont typeface="Arial" panose="020B0604020202020204" pitchFamily="34" charset="0"/>
              <a:buChar char="•"/>
            </a:pPr>
            <a:r>
              <a:rPr lang="en-US" sz="1600" dirty="0"/>
              <a:t>BSS Microfinance Private Limited</a:t>
            </a:r>
          </a:p>
          <a:p>
            <a:pPr marL="285750" indent="-285750" algn="just">
              <a:buFont typeface="Arial" panose="020B0604020202020204" pitchFamily="34" charset="0"/>
              <a:buChar char="•"/>
            </a:pPr>
            <a:r>
              <a:rPr lang="en-US" sz="1600" dirty="0"/>
              <a:t>Paycor Micro Credit </a:t>
            </a:r>
          </a:p>
          <a:p>
            <a:pPr marL="285750" indent="-285750" algn="just">
              <a:buFont typeface="Arial" panose="020B0604020202020204" pitchFamily="34" charset="0"/>
              <a:buChar char="•"/>
            </a:pPr>
            <a:r>
              <a:rPr lang="en-US" sz="1600" dirty="0"/>
              <a:t>Disha Microfin Private Limited</a:t>
            </a:r>
          </a:p>
          <a:p>
            <a:pPr marL="285750" indent="-285750" algn="just">
              <a:buFont typeface="Arial" panose="020B0604020202020204" pitchFamily="34" charset="0"/>
              <a:buChar char="•"/>
            </a:pPr>
            <a:r>
              <a:rPr lang="en-US" sz="1600" dirty="0"/>
              <a:t>Equitas Microfinance Private Limited</a:t>
            </a:r>
          </a:p>
          <a:p>
            <a:pPr marL="285750" indent="-285750" algn="just">
              <a:buFont typeface="Arial" panose="020B0604020202020204" pitchFamily="34" charset="0"/>
              <a:buChar char="•"/>
            </a:pPr>
            <a:r>
              <a:rPr lang="en-US" sz="1600" dirty="0"/>
              <a:t>ESAF Microfinance and Investments, Pvt.</a:t>
            </a:r>
          </a:p>
          <a:p>
            <a:pPr marL="285750" indent="-285750" algn="just">
              <a:buFont typeface="Arial" panose="020B0604020202020204" pitchFamily="34" charset="0"/>
              <a:buChar char="•"/>
            </a:pPr>
            <a:r>
              <a:rPr lang="en-US" sz="1600" dirty="0"/>
              <a:t>Fusion Microfinance Private Limited</a:t>
            </a:r>
          </a:p>
          <a:p>
            <a:pPr algn="just"/>
            <a:r>
              <a:rPr lang="en-US" sz="1600" dirty="0"/>
              <a:t> </a:t>
            </a:r>
          </a:p>
          <a:p>
            <a:pPr algn="just"/>
            <a:endParaRPr lang="en-US" sz="1600" dirty="0"/>
          </a:p>
          <a:p>
            <a:pPr algn="just"/>
            <a:r>
              <a:rPr lang="en-US" sz="1600" dirty="0"/>
              <a:t>              </a:t>
            </a:r>
          </a:p>
          <a:p>
            <a:pPr lvl="0" algn="ctr"/>
            <a:endParaRPr lang="en-US" dirty="0"/>
          </a:p>
          <a:p>
            <a:pPr algn="ctr"/>
            <a:endParaRPr lang="en-US" dirty="0"/>
          </a:p>
          <a:p>
            <a:pPr algn="ctr"/>
            <a:endParaRPr lang="en-US" dirty="0"/>
          </a:p>
        </p:txBody>
      </p:sp>
      <p:pic>
        <p:nvPicPr>
          <p:cNvPr id="3" name="image2.png"/>
          <p:cNvPicPr/>
          <p:nvPr/>
        </p:nvPicPr>
        <p:blipFill>
          <a:blip r:embed="rId2"/>
          <a:srcRect/>
          <a:stretch>
            <a:fillRect/>
          </a:stretch>
        </p:blipFill>
        <p:spPr>
          <a:xfrm>
            <a:off x="1125415" y="4276578"/>
            <a:ext cx="3812343" cy="1741463"/>
          </a:xfrm>
          <a:prstGeom prst="rect">
            <a:avLst/>
          </a:prstGeom>
          <a:ln/>
        </p:spPr>
      </p:pic>
      <p:sp>
        <p:nvSpPr>
          <p:cNvPr id="4" name="Rounded Rectangle 3"/>
          <p:cNvSpPr/>
          <p:nvPr/>
        </p:nvSpPr>
        <p:spPr>
          <a:xfrm>
            <a:off x="6386733" y="337625"/>
            <a:ext cx="5528602" cy="6274190"/>
          </a:xfrm>
          <a:prstGeom prst="roundRect">
            <a:avLst/>
          </a:prstGeom>
          <a:effectLst>
            <a:innerShdw blurRad="114300">
              <a:prstClr val="black"/>
            </a:innerShdw>
          </a:effectLst>
        </p:spPr>
        <p:style>
          <a:lnRef idx="2">
            <a:schemeClr val="accent6"/>
          </a:lnRef>
          <a:fillRef idx="1">
            <a:schemeClr val="lt1"/>
          </a:fillRef>
          <a:effectRef idx="0">
            <a:schemeClr val="accent6"/>
          </a:effectRef>
          <a:fontRef idx="minor">
            <a:schemeClr val="dk1"/>
          </a:fontRef>
        </p:style>
        <p:txBody>
          <a:bodyPr rtlCol="0" anchor="ctr"/>
          <a:lstStyle/>
          <a:p>
            <a:r>
              <a:rPr lang="en-US" b="1" dirty="0"/>
              <a:t>                      Benefits of Microfinance:</a:t>
            </a:r>
          </a:p>
          <a:p>
            <a:endParaRPr lang="en-US" b="1" dirty="0"/>
          </a:p>
          <a:p>
            <a:r>
              <a:rPr lang="en-US" sz="1600" dirty="0"/>
              <a:t>The </a:t>
            </a:r>
            <a:r>
              <a:rPr lang="en-US" sz="1600" b="1" dirty="0"/>
              <a:t>World Bank </a:t>
            </a:r>
            <a:r>
              <a:rPr lang="en-US" sz="1600" dirty="0"/>
              <a:t>estimates that over </a:t>
            </a:r>
            <a:r>
              <a:rPr lang="en-US" sz="1600" b="1" dirty="0"/>
              <a:t>500 million </a:t>
            </a:r>
            <a:r>
              <a:rPr lang="en-US" sz="1600" dirty="0"/>
              <a:t>people have benefited directly or indirectly from microfinance-related activities.</a:t>
            </a:r>
          </a:p>
          <a:p>
            <a:endParaRPr lang="en-US" sz="1600" dirty="0"/>
          </a:p>
          <a:p>
            <a:r>
              <a:rPr lang="en-US" sz="1600" dirty="0"/>
              <a:t>By 2021, more than </a:t>
            </a:r>
            <a:r>
              <a:rPr lang="en-US" sz="1600" b="1" dirty="0"/>
              <a:t>120 million </a:t>
            </a:r>
            <a:r>
              <a:rPr lang="en-US" sz="1600" dirty="0"/>
              <a:t>people will have directly benefited from microfinance-related activities, predicts the Consultative Group to Assist the Poor, an international nonprofit organisation with headquarters in Washington.</a:t>
            </a:r>
          </a:p>
          <a:p>
            <a:endParaRPr lang="en-US" b="1" dirty="0"/>
          </a:p>
          <a:p>
            <a:endParaRPr lang="en-US" b="1" dirty="0"/>
          </a:p>
          <a:p>
            <a:endParaRPr lang="en-US" b="1" dirty="0"/>
          </a:p>
          <a:p>
            <a:endParaRPr lang="en-US" dirty="0"/>
          </a:p>
          <a:p>
            <a:r>
              <a:rPr lang="en-US" dirty="0"/>
              <a:t>                       </a:t>
            </a:r>
          </a:p>
          <a:p>
            <a:r>
              <a:rPr lang="en-US" b="1" dirty="0"/>
              <a:t>         </a:t>
            </a:r>
          </a:p>
          <a:p>
            <a:r>
              <a:rPr lang="en-US" b="1" dirty="0"/>
              <a:t>       </a:t>
            </a:r>
          </a:p>
          <a:p>
            <a:r>
              <a:rPr lang="en-US" b="1" dirty="0"/>
              <a:t>                  </a:t>
            </a:r>
          </a:p>
          <a:p>
            <a:r>
              <a:rPr lang="en-US" b="1" dirty="0"/>
              <a:t>                     Source: Asian Development Bank</a:t>
            </a:r>
            <a:endParaRPr lang="en-US" dirty="0"/>
          </a:p>
          <a:p>
            <a:endParaRPr lang="en-US" dirty="0"/>
          </a:p>
        </p:txBody>
      </p:sp>
      <p:pic>
        <p:nvPicPr>
          <p:cNvPr id="7" name="image3.png"/>
          <p:cNvPicPr/>
          <p:nvPr/>
        </p:nvPicPr>
        <p:blipFill>
          <a:blip r:embed="rId3"/>
          <a:srcRect/>
          <a:stretch>
            <a:fillRect/>
          </a:stretch>
        </p:blipFill>
        <p:spPr>
          <a:xfrm>
            <a:off x="6949440" y="3713871"/>
            <a:ext cx="4670473" cy="1744393"/>
          </a:xfrm>
          <a:prstGeom prst="rect">
            <a:avLst/>
          </a:prstGeom>
          <a:ln/>
        </p:spPr>
      </p:pic>
    </p:spTree>
    <p:extLst>
      <p:ext uri="{BB962C8B-B14F-4D97-AF65-F5344CB8AC3E}">
        <p14:creationId xmlns:p14="http://schemas.microsoft.com/office/powerpoint/2010/main" val="295619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07965" y="0"/>
            <a:ext cx="6162653" cy="6858000"/>
          </a:xfrm>
          <a:prstGeom prst="roundRect">
            <a:avLst/>
          </a:prstGeom>
          <a:solidFill>
            <a:schemeClr val="bg1"/>
          </a:solidFill>
          <a:effectLst>
            <a:innerShdw blurRad="63500" dist="50800" dir="16200000">
              <a:prstClr val="black">
                <a:alpha val="50000"/>
              </a:prstClr>
            </a:innerShdw>
          </a:effectLst>
        </p:spPr>
        <p:style>
          <a:lnRef idx="2">
            <a:schemeClr val="accent6"/>
          </a:lnRef>
          <a:fillRef idx="1">
            <a:schemeClr val="lt1"/>
          </a:fillRef>
          <a:effectRef idx="0">
            <a:schemeClr val="accent6"/>
          </a:effectRef>
          <a:fontRef idx="minor">
            <a:schemeClr val="dk1"/>
          </a:fontRef>
        </p:style>
        <p:txBody>
          <a:bodyPr rtlCol="0" anchor="ctr"/>
          <a:lstStyle/>
          <a:p>
            <a:pPr algn="just"/>
            <a:endParaRPr lang="en-US" b="1" dirty="0"/>
          </a:p>
          <a:p>
            <a:pPr algn="just"/>
            <a:endParaRPr lang="en-US" b="1" dirty="0"/>
          </a:p>
          <a:p>
            <a:pPr algn="just"/>
            <a:r>
              <a:rPr lang="en-US" sz="2000" b="1" dirty="0"/>
              <a:t> MUDRA (MICRO UNITS DEVELOPMENT REFINANCE AGENCY) Bank</a:t>
            </a:r>
          </a:p>
          <a:p>
            <a:pPr algn="just"/>
            <a:endParaRPr lang="en-US" dirty="0"/>
          </a:p>
          <a:p>
            <a:pPr algn="just"/>
            <a:endParaRPr lang="en-US" dirty="0"/>
          </a:p>
          <a:p>
            <a:pPr algn="just"/>
            <a:r>
              <a:rPr lang="en-US" dirty="0"/>
              <a:t>Refinancing programme for up to Rs. 10 lakh in collateral-free loans from the central government   Loans fall into one of three  categories:</a:t>
            </a:r>
          </a:p>
          <a:p>
            <a:pPr algn="just"/>
            <a:r>
              <a:rPr lang="en-US" dirty="0"/>
              <a:t>Shishu loans are up to Rs. 50,000, and Kishor loans are between Rs. 5001 and Rs. 5 lakhs. </a:t>
            </a:r>
            <a:r>
              <a:rPr lang="en-US" dirty="0" err="1"/>
              <a:t>Tarun</a:t>
            </a:r>
            <a:r>
              <a:rPr lang="en-US" dirty="0"/>
              <a:t> lends between a lakh and ten lakh rupees.</a:t>
            </a:r>
          </a:p>
          <a:p>
            <a:pPr algn="just"/>
            <a:endParaRPr lang="en-US" dirty="0"/>
          </a:p>
          <a:p>
            <a:pPr algn="just"/>
            <a:endParaRPr lang="en-US" dirty="0"/>
          </a:p>
          <a:p>
            <a:pPr algn="just"/>
            <a:endParaRPr lang="en-US" dirty="0"/>
          </a:p>
          <a:p>
            <a:pPr algn="just"/>
            <a:endParaRPr lang="en-US" dirty="0"/>
          </a:p>
          <a:p>
            <a:pPr algn="just"/>
            <a:endParaRPr lang="en-US" dirty="0" smtClean="0"/>
          </a:p>
          <a:p>
            <a:pPr algn="just"/>
            <a:endParaRPr lang="en-US" dirty="0" smtClean="0"/>
          </a:p>
          <a:p>
            <a:pPr algn="just"/>
            <a:endParaRPr lang="en-US" dirty="0" smtClean="0"/>
          </a:p>
          <a:p>
            <a:pPr algn="just"/>
            <a:r>
              <a:rPr lang="en-US" dirty="0" smtClean="0"/>
              <a:t>              </a:t>
            </a:r>
          </a:p>
          <a:p>
            <a:pPr algn="just"/>
            <a:endParaRPr lang="en-US" dirty="0" smtClean="0"/>
          </a:p>
          <a:p>
            <a:pPr algn="ctr"/>
            <a:r>
              <a:rPr lang="en-US" b="1" dirty="0" smtClean="0"/>
              <a:t>                    References include the website of the RBI and Investopedia.</a:t>
            </a:r>
          </a:p>
          <a:p>
            <a:pPr algn="ctr"/>
            <a:endParaRPr lang="en-US" dirty="0"/>
          </a:p>
        </p:txBody>
      </p:sp>
      <p:pic>
        <p:nvPicPr>
          <p:cNvPr id="4" name="image1.jpg"/>
          <p:cNvPicPr/>
          <p:nvPr/>
        </p:nvPicPr>
        <p:blipFill>
          <a:blip r:embed="rId2"/>
          <a:srcRect/>
          <a:stretch>
            <a:fillRect/>
          </a:stretch>
        </p:blipFill>
        <p:spPr>
          <a:xfrm>
            <a:off x="1899138" y="3589269"/>
            <a:ext cx="4100732" cy="2011681"/>
          </a:xfrm>
          <a:prstGeom prst="rect">
            <a:avLst/>
          </a:prstGeom>
          <a:ln>
            <a:solidFill>
              <a:schemeClr val="accent6">
                <a:lumMod val="50000"/>
              </a:schemeClr>
            </a:solidFill>
          </a:ln>
          <a:effectLst>
            <a:reflection blurRad="6350" stA="50000" endA="300" endPos="55000" dir="5400000" sy="-100000" algn="bl" rotWithShape="0"/>
          </a:effectLst>
        </p:spPr>
      </p:pic>
      <p:pic>
        <p:nvPicPr>
          <p:cNvPr id="5" name="Picture 4" descr="Welcome to J&amp;k SLBC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67007" y="-1"/>
            <a:ext cx="4794068" cy="4567221"/>
          </a:xfrm>
          <a:prstGeom prst="rect">
            <a:avLst/>
          </a:prstGeom>
          <a:noFill/>
          <a:ln>
            <a:solidFill>
              <a:schemeClr val="tx1">
                <a:lumMod val="95000"/>
                <a:lumOff val="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a:ext uri="{909E8E84-426E-40DD-AFC4-6F175D3DCCD1}">
              <a14:hiddenFill xmlns:a14="http://schemas.microsoft.com/office/drawing/2010/main">
                <a:solidFill>
                  <a:srgbClr val="FFFFFF"/>
                </a:solidFill>
              </a14:hiddenFill>
            </a:ext>
          </a:extLst>
        </p:spPr>
      </p:pic>
      <p:pic>
        <p:nvPicPr>
          <p:cNvPr id="7" name="Picture 4" descr="Govt to enact law to provide Mudra Bank statutory mandate | Mi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67007" y="4525017"/>
            <a:ext cx="4794068" cy="2332984"/>
          </a:xfrm>
          <a:prstGeom prst="rect">
            <a:avLst/>
          </a:prstGeom>
          <a:noFill/>
          <a:ln>
            <a:solidFill>
              <a:schemeClr val="tx1">
                <a:lumMod val="95000"/>
                <a:lumOff val="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4255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4364CAD1-7D8C-4805-A0B6-72CA66F1C1FA}"/>
              </a:ext>
            </a:extLst>
          </p:cNvPr>
          <p:cNvSpPr/>
          <p:nvPr/>
        </p:nvSpPr>
        <p:spPr>
          <a:xfrm>
            <a:off x="295421" y="365759"/>
            <a:ext cx="11549575" cy="1195755"/>
          </a:xfrm>
          <a:prstGeom prst="rect">
            <a:avLst/>
          </a:prstGeom>
          <a:noFill/>
          <a:effectLst>
            <a:glow rad="63500">
              <a:schemeClr val="accent1">
                <a:satMod val="175000"/>
                <a:alpha val="40000"/>
              </a:schemeClr>
            </a:glow>
            <a:outerShdw blurRad="63500" sx="102000" sy="102000" algn="ctr"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i="0" dirty="0">
                <a:solidFill>
                  <a:srgbClr val="CC0000"/>
                </a:solidFill>
                <a:effectLst/>
                <a:latin typeface="Times New Roman" panose="02020603050405020304" pitchFamily="18" charset="0"/>
                <a:cs typeface="Times New Roman" panose="02020603050405020304" pitchFamily="18" charset="0"/>
              </a:rPr>
              <a:t>Helping hand </a:t>
            </a:r>
            <a:r>
              <a:rPr lang="en-US" sz="2000" b="1" i="0" dirty="0">
                <a:solidFill>
                  <a:srgbClr val="000000"/>
                </a:solidFill>
                <a:effectLst/>
                <a:latin typeface="Times New Roman" panose="02020603050405020304" pitchFamily="18" charset="0"/>
                <a:cs typeface="Times New Roman" panose="02020603050405020304" pitchFamily="18" charset="0"/>
              </a:rPr>
              <a:t>US Development Finance Corp to support financial inclusion, clean energy projects</a:t>
            </a:r>
          </a:p>
          <a:p>
            <a:pPr algn="ctr"/>
            <a:endParaRPr lang="en-US" dirty="0">
              <a:latin typeface="Times New Roman" panose="02020603050405020304" pitchFamily="18" charset="0"/>
              <a:cs typeface="Times New Roman" panose="02020603050405020304" pitchFamily="18" charset="0"/>
            </a:endParaRPr>
          </a:p>
        </p:txBody>
      </p:sp>
      <p:sp>
        <p:nvSpPr>
          <p:cNvPr id="4" name="Rectangle: Rounded Corners 3">
            <a:extLst>
              <a:ext uri="{FF2B5EF4-FFF2-40B4-BE49-F238E27FC236}">
                <a16:creationId xmlns:a16="http://schemas.microsoft.com/office/drawing/2014/main" xmlns="" id="{39172E9A-E008-4204-86AF-9DA757EF8C4C}"/>
              </a:ext>
            </a:extLst>
          </p:cNvPr>
          <p:cNvSpPr/>
          <p:nvPr/>
        </p:nvSpPr>
        <p:spPr>
          <a:xfrm>
            <a:off x="295421" y="1913206"/>
            <a:ext cx="6377352" cy="4579035"/>
          </a:xfrm>
          <a:prstGeom prst="roundRect">
            <a:avLst/>
          </a:prstGeom>
          <a:solidFill>
            <a:schemeClr val="bg1"/>
          </a:solidFill>
          <a:effectLst>
            <a:innerShdw blurRad="63500" dist="50800" dir="13500000">
              <a:schemeClr val="accent4">
                <a:lumMod val="20000"/>
                <a:lumOff val="80000"/>
                <a:alpha val="50000"/>
              </a:schemeClr>
            </a:innerShdw>
          </a:effectLst>
        </p:spPr>
        <p:style>
          <a:lnRef idx="2">
            <a:schemeClr val="accent6"/>
          </a:lnRef>
          <a:fillRef idx="1">
            <a:schemeClr val="lt1"/>
          </a:fillRef>
          <a:effectRef idx="0">
            <a:schemeClr val="accent6"/>
          </a:effectRef>
          <a:fontRef idx="minor">
            <a:schemeClr val="dk1"/>
          </a:fontRef>
        </p:style>
        <p:txBody>
          <a:bodyPr rtlCol="0" anchor="ctr"/>
          <a:lstStyle/>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r>
              <a:rPr lang="en-US" b="0" i="0" dirty="0">
                <a:solidFill>
                  <a:srgbClr val="000000"/>
                </a:solidFill>
                <a:effectLst/>
                <a:latin typeface="Times New Roman" panose="02020603050405020304" pitchFamily="18" charset="0"/>
                <a:cs typeface="Times New Roman" panose="02020603050405020304" pitchFamily="18" charset="0"/>
              </a:rPr>
              <a:t>The US Government’s Development Finance Corporation (DFC) is looking to focus on investments pertaining to financial inclusion and clean energy in India, according to CEO Scott Nathan, who is on a three-day visit to India.</a:t>
            </a:r>
          </a:p>
          <a:p>
            <a:pPr algn="just"/>
            <a:r>
              <a:rPr lang="en-US" b="0" i="0" dirty="0">
                <a:solidFill>
                  <a:srgbClr val="000000"/>
                </a:solidFill>
                <a:effectLst/>
                <a:latin typeface="Times New Roman" panose="02020603050405020304" pitchFamily="18" charset="0"/>
                <a:cs typeface="Times New Roman" panose="02020603050405020304" pitchFamily="18" charset="0"/>
              </a:rPr>
              <a:t>The US DFC, on Tuesday, announced a seven-year, </a:t>
            </a:r>
            <a:r>
              <a:rPr lang="en-US" sz="2000" b="1" i="0" dirty="0">
                <a:solidFill>
                  <a:srgbClr val="000000"/>
                </a:solidFill>
                <a:effectLst/>
                <a:latin typeface="Times New Roman" panose="02020603050405020304" pitchFamily="18" charset="0"/>
                <a:cs typeface="Times New Roman" panose="02020603050405020304" pitchFamily="18" charset="0"/>
              </a:rPr>
              <a:t>$35-million </a:t>
            </a:r>
            <a:r>
              <a:rPr lang="en-US" b="0" i="0" dirty="0">
                <a:solidFill>
                  <a:srgbClr val="000000"/>
                </a:solidFill>
                <a:effectLst/>
                <a:latin typeface="Times New Roman" panose="02020603050405020304" pitchFamily="18" charset="0"/>
                <a:cs typeface="Times New Roman" panose="02020603050405020304" pitchFamily="18" charset="0"/>
              </a:rPr>
              <a:t>loan to </a:t>
            </a:r>
            <a:r>
              <a:rPr lang="en-US" b="0" i="0" dirty="0" smtClean="0">
                <a:solidFill>
                  <a:srgbClr val="000000"/>
                </a:solidFill>
                <a:effectLst/>
                <a:latin typeface="Times New Roman" panose="02020603050405020304" pitchFamily="18" charset="0"/>
                <a:cs typeface="Times New Roman" panose="02020603050405020304" pitchFamily="18" charset="0"/>
              </a:rPr>
              <a:t>Credit access </a:t>
            </a:r>
            <a:r>
              <a:rPr lang="en-US" b="0" i="0" dirty="0">
                <a:solidFill>
                  <a:srgbClr val="000000"/>
                </a:solidFill>
                <a:effectLst/>
                <a:latin typeface="Times New Roman" panose="02020603050405020304" pitchFamily="18" charset="0"/>
                <a:cs typeface="Times New Roman" panose="02020603050405020304" pitchFamily="18" charset="0"/>
              </a:rPr>
              <a:t>Grameen -- the country’s largest NBFC-MFI, to help grow its reach to </a:t>
            </a:r>
            <a:r>
              <a:rPr lang="en-US" b="0" i="0" dirty="0" err="1">
                <a:solidFill>
                  <a:srgbClr val="000000"/>
                </a:solidFill>
                <a:effectLst/>
                <a:latin typeface="Times New Roman" panose="02020603050405020304" pitchFamily="18" charset="0"/>
                <a:cs typeface="Times New Roman" panose="02020603050405020304" pitchFamily="18" charset="0"/>
              </a:rPr>
              <a:t>marginalised</a:t>
            </a:r>
            <a:r>
              <a:rPr lang="en-US" b="0" i="0" dirty="0">
                <a:solidFill>
                  <a:srgbClr val="000000"/>
                </a:solidFill>
                <a:effectLst/>
                <a:latin typeface="Times New Roman" panose="02020603050405020304" pitchFamily="18" charset="0"/>
                <a:cs typeface="Times New Roman" panose="02020603050405020304" pitchFamily="18" charset="0"/>
              </a:rPr>
              <a:t> </a:t>
            </a:r>
            <a:r>
              <a:rPr lang="en-US" sz="2000" b="1" i="0" dirty="0">
                <a:solidFill>
                  <a:srgbClr val="000000"/>
                </a:solidFill>
                <a:effectLst/>
                <a:latin typeface="Times New Roman" panose="02020603050405020304" pitchFamily="18" charset="0"/>
                <a:cs typeface="Times New Roman" panose="02020603050405020304" pitchFamily="18" charset="0"/>
              </a:rPr>
              <a:t>women</a:t>
            </a:r>
            <a:r>
              <a:rPr lang="en-US" b="0" i="0" dirty="0">
                <a:solidFill>
                  <a:srgbClr val="000000"/>
                </a:solidFill>
                <a:effectLst/>
                <a:latin typeface="Times New Roman" panose="02020603050405020304" pitchFamily="18" charset="0"/>
                <a:cs typeface="Times New Roman" panose="02020603050405020304" pitchFamily="18" charset="0"/>
              </a:rPr>
              <a:t> and encourage more women into employment and leadership in microfinance.</a:t>
            </a: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dirty="0">
              <a:solidFill>
                <a:srgbClr val="000000"/>
              </a:solidFill>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just"/>
            <a:endParaRPr lang="en-US" b="0" i="0" dirty="0">
              <a:solidFill>
                <a:srgbClr val="000000"/>
              </a:solidFill>
              <a:effectLst/>
              <a:latin typeface="Times New Roman" panose="02020603050405020304" pitchFamily="18" charset="0"/>
              <a:cs typeface="Times New Roman" panose="02020603050405020304" pitchFamily="18" charset="0"/>
            </a:endParaRPr>
          </a:p>
          <a:p>
            <a:pPr algn="l"/>
            <a:endParaRPr lang="en-US" b="0" i="0" dirty="0">
              <a:solidFill>
                <a:srgbClr val="000000"/>
              </a:solidFill>
              <a:effectLst/>
              <a:latin typeface="Faustina"/>
            </a:endParaRPr>
          </a:p>
        </p:txBody>
      </p:sp>
      <p:pic>
        <p:nvPicPr>
          <p:cNvPr id="9" name="Picture 2" descr="The US government agency has also signed an agreement for a $10-million loan guarantee for Punjab Renewable Energy Systems">
            <a:extLst>
              <a:ext uri="{FF2B5EF4-FFF2-40B4-BE49-F238E27FC236}">
                <a16:creationId xmlns:a16="http://schemas.microsoft.com/office/drawing/2014/main" xmlns="" id="{62CC61B4-64A3-481F-BA68-F26630AF84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0457" y="2110154"/>
            <a:ext cx="4487594" cy="4164037"/>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Tree>
    <p:extLst>
      <p:ext uri="{BB962C8B-B14F-4D97-AF65-F5344CB8AC3E}">
        <p14:creationId xmlns:p14="http://schemas.microsoft.com/office/powerpoint/2010/main" val="20970903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mokey Glass">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999</TotalTime>
  <Words>1237</Words>
  <Application>Microsoft Office PowerPoint</Application>
  <PresentationFormat>Widescreen</PresentationFormat>
  <Paragraphs>189</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Arial Black</vt:lpstr>
      <vt:lpstr>Arial Rounded MT Bold</vt:lpstr>
      <vt:lpstr>Bahnschrift</vt:lpstr>
      <vt:lpstr>Berlin Sans FB Demi</vt:lpstr>
      <vt:lpstr>Calibri</vt:lpstr>
      <vt:lpstr>Calibri Light</vt:lpstr>
      <vt:lpstr>Faustina</vt:lpstr>
      <vt:lpstr>Franklin Gothic Medium</vt:lpstr>
      <vt:lpstr>Jokerman</vt:lpstr>
      <vt:lpstr>Sitka Text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SHAMBHAVI SINGH</cp:lastModifiedBy>
  <cp:revision>153</cp:revision>
  <dcterms:created xsi:type="dcterms:W3CDTF">2022-09-10T10:46:55Z</dcterms:created>
  <dcterms:modified xsi:type="dcterms:W3CDTF">2022-12-04T12:22:55Z</dcterms:modified>
</cp:coreProperties>
</file>